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9"/>
  </p:notesMasterIdLst>
  <p:sldIdLst>
    <p:sldId id="257" r:id="rId2"/>
    <p:sldId id="299" r:id="rId3"/>
    <p:sldId id="273" r:id="rId4"/>
    <p:sldId id="295" r:id="rId5"/>
    <p:sldId id="270" r:id="rId6"/>
    <p:sldId id="296" r:id="rId7"/>
    <p:sldId id="302" r:id="rId8"/>
    <p:sldId id="259" r:id="rId9"/>
    <p:sldId id="278" r:id="rId10"/>
    <p:sldId id="258" r:id="rId11"/>
    <p:sldId id="275" r:id="rId12"/>
    <p:sldId id="291" r:id="rId13"/>
    <p:sldId id="297" r:id="rId14"/>
    <p:sldId id="311" r:id="rId15"/>
    <p:sldId id="303" r:id="rId16"/>
    <p:sldId id="306" r:id="rId17"/>
    <p:sldId id="307" r:id="rId18"/>
    <p:sldId id="310" r:id="rId19"/>
    <p:sldId id="312" r:id="rId20"/>
    <p:sldId id="289" r:id="rId21"/>
    <p:sldId id="290" r:id="rId22"/>
    <p:sldId id="300" r:id="rId23"/>
    <p:sldId id="374" r:id="rId24"/>
    <p:sldId id="314" r:id="rId25"/>
    <p:sldId id="315" r:id="rId26"/>
    <p:sldId id="305" r:id="rId27"/>
    <p:sldId id="309" r:id="rId28"/>
    <p:sldId id="308" r:id="rId29"/>
    <p:sldId id="327" r:id="rId30"/>
    <p:sldId id="323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5" r:id="rId40"/>
    <p:sldId id="326" r:id="rId41"/>
    <p:sldId id="332" r:id="rId42"/>
    <p:sldId id="328" r:id="rId43"/>
    <p:sldId id="346" r:id="rId44"/>
    <p:sldId id="329" r:id="rId45"/>
    <p:sldId id="334" r:id="rId46"/>
    <p:sldId id="333" r:id="rId47"/>
    <p:sldId id="335" r:id="rId48"/>
    <p:sldId id="336" r:id="rId49"/>
    <p:sldId id="338" r:id="rId50"/>
    <p:sldId id="337" r:id="rId51"/>
    <p:sldId id="288" r:id="rId52"/>
    <p:sldId id="341" r:id="rId53"/>
    <p:sldId id="343" r:id="rId54"/>
    <p:sldId id="344" r:id="rId55"/>
    <p:sldId id="342" r:id="rId56"/>
    <p:sldId id="345" r:id="rId57"/>
    <p:sldId id="347" r:id="rId58"/>
    <p:sldId id="348" r:id="rId59"/>
    <p:sldId id="349" r:id="rId60"/>
    <p:sldId id="350" r:id="rId61"/>
    <p:sldId id="351" r:id="rId62"/>
    <p:sldId id="352" r:id="rId63"/>
    <p:sldId id="362" r:id="rId64"/>
    <p:sldId id="363" r:id="rId65"/>
    <p:sldId id="340" r:id="rId66"/>
    <p:sldId id="364" r:id="rId67"/>
    <p:sldId id="365" r:id="rId68"/>
    <p:sldId id="366" r:id="rId69"/>
    <p:sldId id="357" r:id="rId70"/>
    <p:sldId id="353" r:id="rId71"/>
    <p:sldId id="354" r:id="rId72"/>
    <p:sldId id="375" r:id="rId73"/>
    <p:sldId id="355" r:id="rId74"/>
    <p:sldId id="331" r:id="rId75"/>
    <p:sldId id="358" r:id="rId76"/>
    <p:sldId id="359" r:id="rId77"/>
    <p:sldId id="360" r:id="rId78"/>
    <p:sldId id="361" r:id="rId79"/>
    <p:sldId id="367" r:id="rId80"/>
    <p:sldId id="368" r:id="rId81"/>
    <p:sldId id="371" r:id="rId82"/>
    <p:sldId id="330" r:id="rId83"/>
    <p:sldId id="372" r:id="rId84"/>
    <p:sldId id="373" r:id="rId85"/>
    <p:sldId id="339" r:id="rId86"/>
    <p:sldId id="292" r:id="rId87"/>
    <p:sldId id="26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B91CAB-AC4D-4B06-B599-D1EA848CFD6A}">
          <p14:sldIdLst>
            <p14:sldId id="257"/>
          </p14:sldIdLst>
        </p14:section>
        <p14:section name="Introduction" id="{310C6AD5-72EF-47B7-A349-22EF2C8ABF26}">
          <p14:sldIdLst>
            <p14:sldId id="299"/>
            <p14:sldId id="273"/>
            <p14:sldId id="295"/>
            <p14:sldId id="270"/>
          </p14:sldIdLst>
        </p14:section>
        <p14:section name="The Problem" id="{09E2DBB3-C6DE-4FD4-ACD6-8521381261DC}">
          <p14:sldIdLst>
            <p14:sldId id="296"/>
            <p14:sldId id="302"/>
            <p14:sldId id="259"/>
            <p14:sldId id="278"/>
            <p14:sldId id="258"/>
            <p14:sldId id="275"/>
          </p14:sldIdLst>
        </p14:section>
        <p14:section name="The Solution" id="{65B2AB39-1B0B-4A2B-BFC1-97639D4BB794}">
          <p14:sldIdLst>
            <p14:sldId id="291"/>
            <p14:sldId id="297"/>
            <p14:sldId id="311"/>
            <p14:sldId id="303"/>
            <p14:sldId id="306"/>
            <p14:sldId id="307"/>
            <p14:sldId id="310"/>
            <p14:sldId id="312"/>
            <p14:sldId id="289"/>
            <p14:sldId id="290"/>
            <p14:sldId id="300"/>
            <p14:sldId id="374"/>
          </p14:sldIdLst>
        </p14:section>
        <p14:section name="The Data" id="{B73A35AA-8262-4BE7-BF74-0CCEF72D31C3}">
          <p14:sldIdLst>
            <p14:sldId id="314"/>
            <p14:sldId id="315"/>
          </p14:sldIdLst>
        </p14:section>
        <p14:section name="Methodology" id="{D1C6F019-11CE-4002-B791-8A648E648551}">
          <p14:sldIdLst>
            <p14:sldId id="305"/>
            <p14:sldId id="309"/>
            <p14:sldId id="308"/>
            <p14:sldId id="327"/>
            <p14:sldId id="323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32"/>
            <p14:sldId id="328"/>
            <p14:sldId id="346"/>
            <p14:sldId id="329"/>
            <p14:sldId id="334"/>
            <p14:sldId id="333"/>
            <p14:sldId id="335"/>
            <p14:sldId id="336"/>
            <p14:sldId id="338"/>
            <p14:sldId id="337"/>
            <p14:sldId id="288"/>
            <p14:sldId id="341"/>
            <p14:sldId id="343"/>
            <p14:sldId id="344"/>
            <p14:sldId id="342"/>
            <p14:sldId id="345"/>
            <p14:sldId id="347"/>
            <p14:sldId id="348"/>
            <p14:sldId id="349"/>
            <p14:sldId id="350"/>
            <p14:sldId id="351"/>
            <p14:sldId id="352"/>
            <p14:sldId id="362"/>
            <p14:sldId id="363"/>
            <p14:sldId id="340"/>
            <p14:sldId id="364"/>
            <p14:sldId id="365"/>
            <p14:sldId id="366"/>
            <p14:sldId id="357"/>
            <p14:sldId id="353"/>
            <p14:sldId id="354"/>
            <p14:sldId id="375"/>
            <p14:sldId id="355"/>
            <p14:sldId id="331"/>
            <p14:sldId id="358"/>
            <p14:sldId id="359"/>
            <p14:sldId id="360"/>
            <p14:sldId id="361"/>
            <p14:sldId id="367"/>
            <p14:sldId id="368"/>
            <p14:sldId id="371"/>
          </p14:sldIdLst>
        </p14:section>
        <p14:section name="Final Thoughts" id="{CA8EEA27-9955-4A65-BB0A-A79B9112E906}">
          <p14:sldIdLst>
            <p14:sldId id="330"/>
            <p14:sldId id="372"/>
            <p14:sldId id="373"/>
            <p14:sldId id="339"/>
            <p14:sldId id="29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red Tang" initials="AT" lastIdx="1" clrIdx="0">
    <p:extLst>
      <p:ext uri="{19B8F6BF-5375-455C-9EA6-DF929625EA0E}">
        <p15:presenceInfo xmlns:p15="http://schemas.microsoft.com/office/powerpoint/2012/main" userId="59847adf57a676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95"/>
    <a:srgbClr val="63A0CC"/>
    <a:srgbClr val="353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FBF4E-AC18-475E-A443-56DB5ECD7388}" v="527" dt="2019-07-31T18:02:46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73" autoAdjust="0"/>
  </p:normalViewPr>
  <p:slideViewPr>
    <p:cSldViewPr snapToGrid="0">
      <p:cViewPr varScale="1">
        <p:scale>
          <a:sx n="72" d="100"/>
          <a:sy n="72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D2E57-3B7F-4FA5-9D98-CFF3B0EE404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A607F8-D82C-459B-9864-C991C2BAF4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 dirty="0"/>
            <a:t>Unrealistic scope: 75%</a:t>
          </a:r>
          <a:endParaRPr lang="en-US" dirty="0"/>
        </a:p>
      </dgm:t>
    </dgm:pt>
    <dgm:pt modelId="{84CDF464-066D-4CC7-9C32-9D7913C2D197}" type="parTrans" cxnId="{CAF1F658-E21D-4A98-8D29-69462E7C23B4}">
      <dgm:prSet/>
      <dgm:spPr/>
      <dgm:t>
        <a:bodyPr/>
        <a:lstStyle/>
        <a:p>
          <a:endParaRPr lang="en-US"/>
        </a:p>
      </dgm:t>
    </dgm:pt>
    <dgm:pt modelId="{E89E5837-31BF-4297-A8B2-EDD94214DA0B}" type="sibTrans" cxnId="{CAF1F658-E21D-4A98-8D29-69462E7C23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83687A-BF7E-4178-8869-C97D2D8087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Feature creep: 75%</a:t>
          </a:r>
          <a:endParaRPr lang="en-US"/>
        </a:p>
      </dgm:t>
    </dgm:pt>
    <dgm:pt modelId="{85A5BB38-6EF0-42FC-A090-A735B113680E}" type="parTrans" cxnId="{C04B3531-B20F-4924-9D58-F54235ADAE31}">
      <dgm:prSet/>
      <dgm:spPr/>
      <dgm:t>
        <a:bodyPr/>
        <a:lstStyle/>
        <a:p>
          <a:endParaRPr lang="en-US"/>
        </a:p>
      </dgm:t>
    </dgm:pt>
    <dgm:pt modelId="{533AEBA7-3012-409A-8CCF-1D99DF2D1CA9}" type="sibTrans" cxnId="{C04B3531-B20F-4924-9D58-F54235ADAE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BCFDED-482A-48A0-BA1F-9A231E02ED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Cutting features: 70%</a:t>
          </a:r>
          <a:endParaRPr lang="en-US"/>
        </a:p>
      </dgm:t>
    </dgm:pt>
    <dgm:pt modelId="{E61E8820-E2BD-4BE3-A6C9-DAC705BC90EB}" type="parTrans" cxnId="{04C2604C-1DE0-42F4-BEFF-D3851FB156BB}">
      <dgm:prSet/>
      <dgm:spPr/>
      <dgm:t>
        <a:bodyPr/>
        <a:lstStyle/>
        <a:p>
          <a:endParaRPr lang="en-US"/>
        </a:p>
      </dgm:t>
    </dgm:pt>
    <dgm:pt modelId="{49437336-6001-4D89-950F-18DD02692E55}" type="sibTrans" cxnId="{04C2604C-1DE0-42F4-BEFF-D3851FB156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CFECE4-0FFA-406F-A093-8CF0564A2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Design problems: 65%</a:t>
          </a:r>
          <a:endParaRPr lang="en-US"/>
        </a:p>
      </dgm:t>
    </dgm:pt>
    <dgm:pt modelId="{170D0653-DF1A-4A49-9007-842C066ED6DE}" type="parTrans" cxnId="{948E6D2B-9B12-4BB0-8587-6D8ACDAE30E5}">
      <dgm:prSet/>
      <dgm:spPr/>
      <dgm:t>
        <a:bodyPr/>
        <a:lstStyle/>
        <a:p>
          <a:endParaRPr lang="en-US"/>
        </a:p>
      </dgm:t>
    </dgm:pt>
    <dgm:pt modelId="{58CF89D7-F81B-4D17-853D-700E6592A850}" type="sibTrans" cxnId="{948E6D2B-9B12-4BB0-8587-6D8ACDAE3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D363AC-A124-4712-8475-86745E8933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Delays: 65%</a:t>
          </a:r>
          <a:endParaRPr lang="en-US" dirty="0"/>
        </a:p>
      </dgm:t>
    </dgm:pt>
    <dgm:pt modelId="{2E542389-B33C-4F89-8BDC-1D003E3939EA}" type="parTrans" cxnId="{33BE3EF4-54CD-41E5-85A3-95CF3E794801}">
      <dgm:prSet/>
      <dgm:spPr/>
      <dgm:t>
        <a:bodyPr/>
        <a:lstStyle/>
        <a:p>
          <a:endParaRPr lang="en-US"/>
        </a:p>
      </dgm:t>
    </dgm:pt>
    <dgm:pt modelId="{52A88E33-BC5E-48AF-A00F-E316D5324B7E}" type="sibTrans" cxnId="{33BE3EF4-54CD-41E5-85A3-95CF3E7948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19520B-5A23-40F6-8D71-5095F73F24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Technological problems: 60%</a:t>
          </a:r>
          <a:endParaRPr lang="en-US"/>
        </a:p>
      </dgm:t>
    </dgm:pt>
    <dgm:pt modelId="{71B83B93-5147-41A8-A0CB-5B9A59C4C2E0}" type="parTrans" cxnId="{873C810B-EB49-415B-A4F1-574B119B912E}">
      <dgm:prSet/>
      <dgm:spPr/>
      <dgm:t>
        <a:bodyPr/>
        <a:lstStyle/>
        <a:p>
          <a:endParaRPr lang="en-US"/>
        </a:p>
      </dgm:t>
    </dgm:pt>
    <dgm:pt modelId="{99DECBDB-F9AD-4D0D-9690-991D3E6371A4}" type="sibTrans" cxnId="{873C810B-EB49-415B-A4F1-574B119B912E}">
      <dgm:prSet/>
      <dgm:spPr/>
      <dgm:t>
        <a:bodyPr/>
        <a:lstStyle/>
        <a:p>
          <a:endParaRPr lang="en-US"/>
        </a:p>
      </dgm:t>
    </dgm:pt>
    <dgm:pt modelId="{E074A246-AF59-4CE4-9C55-9A2BAD28E337}" type="pres">
      <dgm:prSet presAssocID="{F14D2E57-3B7F-4FA5-9D98-CFF3B0EE404C}" presName="root" presStyleCnt="0">
        <dgm:presLayoutVars>
          <dgm:dir/>
          <dgm:resizeHandles val="exact"/>
        </dgm:presLayoutVars>
      </dgm:prSet>
      <dgm:spPr/>
    </dgm:pt>
    <dgm:pt modelId="{D78354A8-6A97-4758-9A9C-A3DBB47558CA}" type="pres">
      <dgm:prSet presAssocID="{BAA607F8-D82C-459B-9864-C991C2BAF42F}" presName="compNode" presStyleCnt="0"/>
      <dgm:spPr/>
    </dgm:pt>
    <dgm:pt modelId="{A4291C99-0BF2-4F9F-AB33-5AD597D102AA}" type="pres">
      <dgm:prSet presAssocID="{BAA607F8-D82C-459B-9864-C991C2BAF42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119C17F-3886-4709-9C26-D12CE0DEB68F}" type="pres">
      <dgm:prSet presAssocID="{BAA607F8-D82C-459B-9864-C991C2BAF4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C66E17BB-8434-42E8-B29A-9A96131AF5AF}" type="pres">
      <dgm:prSet presAssocID="{BAA607F8-D82C-459B-9864-C991C2BAF42F}" presName="spaceRect" presStyleCnt="0"/>
      <dgm:spPr/>
    </dgm:pt>
    <dgm:pt modelId="{E676DE34-5E39-476A-85FA-2C3B17EDDC55}" type="pres">
      <dgm:prSet presAssocID="{BAA607F8-D82C-459B-9864-C991C2BAF42F}" presName="textRect" presStyleLbl="revTx" presStyleIdx="0" presStyleCnt="6">
        <dgm:presLayoutVars>
          <dgm:chMax val="1"/>
          <dgm:chPref val="1"/>
        </dgm:presLayoutVars>
      </dgm:prSet>
      <dgm:spPr/>
    </dgm:pt>
    <dgm:pt modelId="{5CA38779-CD60-4F91-8F33-8A286891D6E7}" type="pres">
      <dgm:prSet presAssocID="{E89E5837-31BF-4297-A8B2-EDD94214DA0B}" presName="sibTrans" presStyleCnt="0"/>
      <dgm:spPr/>
    </dgm:pt>
    <dgm:pt modelId="{89BE0870-972C-46C7-9BCD-FBE941F0D012}" type="pres">
      <dgm:prSet presAssocID="{B483687A-BF7E-4178-8869-C97D2D8087A8}" presName="compNode" presStyleCnt="0"/>
      <dgm:spPr/>
    </dgm:pt>
    <dgm:pt modelId="{D46E67A4-8BD7-4945-9BC0-4D7CC9376AFE}" type="pres">
      <dgm:prSet presAssocID="{B483687A-BF7E-4178-8869-C97D2D8087A8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5EA5987-CB25-44C0-98E9-2C296887CFF3}" type="pres">
      <dgm:prSet presAssocID="{B483687A-BF7E-4178-8869-C97D2D808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3B9E3051-1F96-4937-9C89-DDFAEE22FBD1}" type="pres">
      <dgm:prSet presAssocID="{B483687A-BF7E-4178-8869-C97D2D8087A8}" presName="spaceRect" presStyleCnt="0"/>
      <dgm:spPr/>
    </dgm:pt>
    <dgm:pt modelId="{FD48C202-9921-4552-9DD5-5E7D6FAF9A26}" type="pres">
      <dgm:prSet presAssocID="{B483687A-BF7E-4178-8869-C97D2D8087A8}" presName="textRect" presStyleLbl="revTx" presStyleIdx="1" presStyleCnt="6">
        <dgm:presLayoutVars>
          <dgm:chMax val="1"/>
          <dgm:chPref val="1"/>
        </dgm:presLayoutVars>
      </dgm:prSet>
      <dgm:spPr/>
    </dgm:pt>
    <dgm:pt modelId="{EE13B8B6-CE7C-4DA7-9CA4-5F0151500B9B}" type="pres">
      <dgm:prSet presAssocID="{533AEBA7-3012-409A-8CCF-1D99DF2D1CA9}" presName="sibTrans" presStyleCnt="0"/>
      <dgm:spPr/>
    </dgm:pt>
    <dgm:pt modelId="{33402120-D8CB-4B3C-8EC1-E3652A81B7F5}" type="pres">
      <dgm:prSet presAssocID="{14BCFDED-482A-48A0-BA1F-9A231E02ED14}" presName="compNode" presStyleCnt="0"/>
      <dgm:spPr/>
    </dgm:pt>
    <dgm:pt modelId="{6CC8BDD7-F4CA-4BE2-A111-BBD8DEED3927}" type="pres">
      <dgm:prSet presAssocID="{14BCFDED-482A-48A0-BA1F-9A231E02ED14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EDEC5F8-F7F4-4415-9C5E-5AA445CAA7B6}" type="pres">
      <dgm:prSet presAssocID="{14BCFDED-482A-48A0-BA1F-9A231E02ED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019120EB-CE65-4D10-A1D2-FECD509DB9A0}" type="pres">
      <dgm:prSet presAssocID="{14BCFDED-482A-48A0-BA1F-9A231E02ED14}" presName="spaceRect" presStyleCnt="0"/>
      <dgm:spPr/>
    </dgm:pt>
    <dgm:pt modelId="{694FECF2-372B-456E-9A7B-1615F6A3AC69}" type="pres">
      <dgm:prSet presAssocID="{14BCFDED-482A-48A0-BA1F-9A231E02ED14}" presName="textRect" presStyleLbl="revTx" presStyleIdx="2" presStyleCnt="6">
        <dgm:presLayoutVars>
          <dgm:chMax val="1"/>
          <dgm:chPref val="1"/>
        </dgm:presLayoutVars>
      </dgm:prSet>
      <dgm:spPr/>
    </dgm:pt>
    <dgm:pt modelId="{6C1C36F1-953D-4AFA-8E74-B30A1AEF3F56}" type="pres">
      <dgm:prSet presAssocID="{49437336-6001-4D89-950F-18DD02692E55}" presName="sibTrans" presStyleCnt="0"/>
      <dgm:spPr/>
    </dgm:pt>
    <dgm:pt modelId="{0D67D58F-8D85-44F9-8F1F-78FD4A638B47}" type="pres">
      <dgm:prSet presAssocID="{C9CFECE4-0FFA-406F-A093-8CF0564A2269}" presName="compNode" presStyleCnt="0"/>
      <dgm:spPr/>
    </dgm:pt>
    <dgm:pt modelId="{CD504EC2-4634-4788-9BE9-B3E9B078A90E}" type="pres">
      <dgm:prSet presAssocID="{C9CFECE4-0FFA-406F-A093-8CF0564A2269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BD19E4F-4798-4C51-8B0C-B274E45A572D}" type="pres">
      <dgm:prSet presAssocID="{C9CFECE4-0FFA-406F-A093-8CF0564A226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74464D62-3487-4316-8136-36C16848CCDD}" type="pres">
      <dgm:prSet presAssocID="{C9CFECE4-0FFA-406F-A093-8CF0564A2269}" presName="spaceRect" presStyleCnt="0"/>
      <dgm:spPr/>
    </dgm:pt>
    <dgm:pt modelId="{8FA4ABCB-7823-4392-93D8-97D6D7FC1B74}" type="pres">
      <dgm:prSet presAssocID="{C9CFECE4-0FFA-406F-A093-8CF0564A2269}" presName="textRect" presStyleLbl="revTx" presStyleIdx="3" presStyleCnt="6">
        <dgm:presLayoutVars>
          <dgm:chMax val="1"/>
          <dgm:chPref val="1"/>
        </dgm:presLayoutVars>
      </dgm:prSet>
      <dgm:spPr/>
    </dgm:pt>
    <dgm:pt modelId="{AB340EFF-B6A6-4620-A610-4F714C346D4C}" type="pres">
      <dgm:prSet presAssocID="{58CF89D7-F81B-4D17-853D-700E6592A850}" presName="sibTrans" presStyleCnt="0"/>
      <dgm:spPr/>
    </dgm:pt>
    <dgm:pt modelId="{E6A05016-4853-4227-A706-26AF656C228F}" type="pres">
      <dgm:prSet presAssocID="{A9D363AC-A124-4712-8475-86745E893329}" presName="compNode" presStyleCnt="0"/>
      <dgm:spPr/>
    </dgm:pt>
    <dgm:pt modelId="{B113F35A-EE89-4279-9133-E4C9B832E352}" type="pres">
      <dgm:prSet presAssocID="{A9D363AC-A124-4712-8475-86745E893329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02224AC-385F-4A5D-BEFC-1CA975D926A7}" type="pres">
      <dgm:prSet presAssocID="{A9D363AC-A124-4712-8475-86745E8933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90BA8F2-3C2D-4D80-9541-D9DF91805D8C}" type="pres">
      <dgm:prSet presAssocID="{A9D363AC-A124-4712-8475-86745E893329}" presName="spaceRect" presStyleCnt="0"/>
      <dgm:spPr/>
    </dgm:pt>
    <dgm:pt modelId="{F087C131-B3A1-41B1-8647-86C319FB8114}" type="pres">
      <dgm:prSet presAssocID="{A9D363AC-A124-4712-8475-86745E893329}" presName="textRect" presStyleLbl="revTx" presStyleIdx="4" presStyleCnt="6">
        <dgm:presLayoutVars>
          <dgm:chMax val="1"/>
          <dgm:chPref val="1"/>
        </dgm:presLayoutVars>
      </dgm:prSet>
      <dgm:spPr/>
    </dgm:pt>
    <dgm:pt modelId="{C93BE594-A328-4C05-8D3B-963B485B1038}" type="pres">
      <dgm:prSet presAssocID="{52A88E33-BC5E-48AF-A00F-E316D5324B7E}" presName="sibTrans" presStyleCnt="0"/>
      <dgm:spPr/>
    </dgm:pt>
    <dgm:pt modelId="{A6F0792F-2178-4B96-A369-584010C41F95}" type="pres">
      <dgm:prSet presAssocID="{9519520B-5A23-40F6-8D71-5095F73F248C}" presName="compNode" presStyleCnt="0"/>
      <dgm:spPr/>
    </dgm:pt>
    <dgm:pt modelId="{47571AC5-8FA1-44E2-A99C-CFEC1C68ECC0}" type="pres">
      <dgm:prSet presAssocID="{9519520B-5A23-40F6-8D71-5095F73F248C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E109C64-3F55-47FD-87FE-C7B3DFA85F35}" type="pres">
      <dgm:prSet presAssocID="{9519520B-5A23-40F6-8D71-5095F73F248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8940E379-433B-4873-B6BE-9EA8C703013B}" type="pres">
      <dgm:prSet presAssocID="{9519520B-5A23-40F6-8D71-5095F73F248C}" presName="spaceRect" presStyleCnt="0"/>
      <dgm:spPr/>
    </dgm:pt>
    <dgm:pt modelId="{626A9977-E984-4769-AD8E-86C9C8555E9D}" type="pres">
      <dgm:prSet presAssocID="{9519520B-5A23-40F6-8D71-5095F73F248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3C810B-EB49-415B-A4F1-574B119B912E}" srcId="{F14D2E57-3B7F-4FA5-9D98-CFF3B0EE404C}" destId="{9519520B-5A23-40F6-8D71-5095F73F248C}" srcOrd="5" destOrd="0" parTransId="{71B83B93-5147-41A8-A0CB-5B9A59C4C2E0}" sibTransId="{99DECBDB-F9AD-4D0D-9690-991D3E6371A4}"/>
    <dgm:cxn modelId="{36E10414-99B2-488C-B102-5C2653854C81}" type="presOf" srcId="{F14D2E57-3B7F-4FA5-9D98-CFF3B0EE404C}" destId="{E074A246-AF59-4CE4-9C55-9A2BAD28E337}" srcOrd="0" destOrd="0" presId="urn:microsoft.com/office/officeart/2018/5/layout/IconLeafLabelList"/>
    <dgm:cxn modelId="{948E6D2B-9B12-4BB0-8587-6D8ACDAE30E5}" srcId="{F14D2E57-3B7F-4FA5-9D98-CFF3B0EE404C}" destId="{C9CFECE4-0FFA-406F-A093-8CF0564A2269}" srcOrd="3" destOrd="0" parTransId="{170D0653-DF1A-4A49-9007-842C066ED6DE}" sibTransId="{58CF89D7-F81B-4D17-853D-700E6592A850}"/>
    <dgm:cxn modelId="{C04B3531-B20F-4924-9D58-F54235ADAE31}" srcId="{F14D2E57-3B7F-4FA5-9D98-CFF3B0EE404C}" destId="{B483687A-BF7E-4178-8869-C97D2D8087A8}" srcOrd="1" destOrd="0" parTransId="{85A5BB38-6EF0-42FC-A090-A735B113680E}" sibTransId="{533AEBA7-3012-409A-8CCF-1D99DF2D1CA9}"/>
    <dgm:cxn modelId="{2C2B9A38-92B1-4404-8B67-86C779A10C35}" type="presOf" srcId="{BAA607F8-D82C-459B-9864-C991C2BAF42F}" destId="{E676DE34-5E39-476A-85FA-2C3B17EDDC55}" srcOrd="0" destOrd="0" presId="urn:microsoft.com/office/officeart/2018/5/layout/IconLeafLabelList"/>
    <dgm:cxn modelId="{04C2604C-1DE0-42F4-BEFF-D3851FB156BB}" srcId="{F14D2E57-3B7F-4FA5-9D98-CFF3B0EE404C}" destId="{14BCFDED-482A-48A0-BA1F-9A231E02ED14}" srcOrd="2" destOrd="0" parTransId="{E61E8820-E2BD-4BE3-A6C9-DAC705BC90EB}" sibTransId="{49437336-6001-4D89-950F-18DD02692E55}"/>
    <dgm:cxn modelId="{32A80D75-0F1C-4D2B-97E7-D902560F98E2}" type="presOf" srcId="{B483687A-BF7E-4178-8869-C97D2D8087A8}" destId="{FD48C202-9921-4552-9DD5-5E7D6FAF9A26}" srcOrd="0" destOrd="0" presId="urn:microsoft.com/office/officeart/2018/5/layout/IconLeafLabelList"/>
    <dgm:cxn modelId="{CAF1F658-E21D-4A98-8D29-69462E7C23B4}" srcId="{F14D2E57-3B7F-4FA5-9D98-CFF3B0EE404C}" destId="{BAA607F8-D82C-459B-9864-C991C2BAF42F}" srcOrd="0" destOrd="0" parTransId="{84CDF464-066D-4CC7-9C32-9D7913C2D197}" sibTransId="{E89E5837-31BF-4297-A8B2-EDD94214DA0B}"/>
    <dgm:cxn modelId="{16FEA0C0-39C8-433B-8B5D-07E647FD23F0}" type="presOf" srcId="{C9CFECE4-0FFA-406F-A093-8CF0564A2269}" destId="{8FA4ABCB-7823-4392-93D8-97D6D7FC1B74}" srcOrd="0" destOrd="0" presId="urn:microsoft.com/office/officeart/2018/5/layout/IconLeafLabelList"/>
    <dgm:cxn modelId="{B59F3FDB-FEDC-4F18-B757-53FCE6300B56}" type="presOf" srcId="{A9D363AC-A124-4712-8475-86745E893329}" destId="{F087C131-B3A1-41B1-8647-86C319FB8114}" srcOrd="0" destOrd="0" presId="urn:microsoft.com/office/officeart/2018/5/layout/IconLeafLabelList"/>
    <dgm:cxn modelId="{A55D9AE6-B182-4C06-931F-62C3BE28D2E9}" type="presOf" srcId="{9519520B-5A23-40F6-8D71-5095F73F248C}" destId="{626A9977-E984-4769-AD8E-86C9C8555E9D}" srcOrd="0" destOrd="0" presId="urn:microsoft.com/office/officeart/2018/5/layout/IconLeafLabelList"/>
    <dgm:cxn modelId="{27BE6EE9-361F-4BF3-BD00-02B17CB3BAAF}" type="presOf" srcId="{14BCFDED-482A-48A0-BA1F-9A231E02ED14}" destId="{694FECF2-372B-456E-9A7B-1615F6A3AC69}" srcOrd="0" destOrd="0" presId="urn:microsoft.com/office/officeart/2018/5/layout/IconLeafLabelList"/>
    <dgm:cxn modelId="{33BE3EF4-54CD-41E5-85A3-95CF3E794801}" srcId="{F14D2E57-3B7F-4FA5-9D98-CFF3B0EE404C}" destId="{A9D363AC-A124-4712-8475-86745E893329}" srcOrd="4" destOrd="0" parTransId="{2E542389-B33C-4F89-8BDC-1D003E3939EA}" sibTransId="{52A88E33-BC5E-48AF-A00F-E316D5324B7E}"/>
    <dgm:cxn modelId="{D0F7C366-6520-4D1E-862F-23287F7C4141}" type="presParOf" srcId="{E074A246-AF59-4CE4-9C55-9A2BAD28E337}" destId="{D78354A8-6A97-4758-9A9C-A3DBB47558CA}" srcOrd="0" destOrd="0" presId="urn:microsoft.com/office/officeart/2018/5/layout/IconLeafLabelList"/>
    <dgm:cxn modelId="{F38FBC4A-7128-462E-BEDA-EF3C5F3E34A0}" type="presParOf" srcId="{D78354A8-6A97-4758-9A9C-A3DBB47558CA}" destId="{A4291C99-0BF2-4F9F-AB33-5AD597D102AA}" srcOrd="0" destOrd="0" presId="urn:microsoft.com/office/officeart/2018/5/layout/IconLeafLabelList"/>
    <dgm:cxn modelId="{7286689C-2ADA-4900-8AD4-B3F547E2F72E}" type="presParOf" srcId="{D78354A8-6A97-4758-9A9C-A3DBB47558CA}" destId="{C119C17F-3886-4709-9C26-D12CE0DEB68F}" srcOrd="1" destOrd="0" presId="urn:microsoft.com/office/officeart/2018/5/layout/IconLeafLabelList"/>
    <dgm:cxn modelId="{F12E8B3B-0927-426E-8DCB-176BF9DAA230}" type="presParOf" srcId="{D78354A8-6A97-4758-9A9C-A3DBB47558CA}" destId="{C66E17BB-8434-42E8-B29A-9A96131AF5AF}" srcOrd="2" destOrd="0" presId="urn:microsoft.com/office/officeart/2018/5/layout/IconLeafLabelList"/>
    <dgm:cxn modelId="{17C579C7-8D94-4060-ABED-387DB6185190}" type="presParOf" srcId="{D78354A8-6A97-4758-9A9C-A3DBB47558CA}" destId="{E676DE34-5E39-476A-85FA-2C3B17EDDC55}" srcOrd="3" destOrd="0" presId="urn:microsoft.com/office/officeart/2018/5/layout/IconLeafLabelList"/>
    <dgm:cxn modelId="{8DDE135F-A434-4FB4-952C-418DCDA6EE87}" type="presParOf" srcId="{E074A246-AF59-4CE4-9C55-9A2BAD28E337}" destId="{5CA38779-CD60-4F91-8F33-8A286891D6E7}" srcOrd="1" destOrd="0" presId="urn:microsoft.com/office/officeart/2018/5/layout/IconLeafLabelList"/>
    <dgm:cxn modelId="{9F16765E-E228-4526-9775-361928AD234D}" type="presParOf" srcId="{E074A246-AF59-4CE4-9C55-9A2BAD28E337}" destId="{89BE0870-972C-46C7-9BCD-FBE941F0D012}" srcOrd="2" destOrd="0" presId="urn:microsoft.com/office/officeart/2018/5/layout/IconLeafLabelList"/>
    <dgm:cxn modelId="{CD90C165-13D8-41E1-B44C-132E99BA8216}" type="presParOf" srcId="{89BE0870-972C-46C7-9BCD-FBE941F0D012}" destId="{D46E67A4-8BD7-4945-9BC0-4D7CC9376AFE}" srcOrd="0" destOrd="0" presId="urn:microsoft.com/office/officeart/2018/5/layout/IconLeafLabelList"/>
    <dgm:cxn modelId="{FE5CCD76-BAE6-4006-9BAA-A9AE7F9AB13D}" type="presParOf" srcId="{89BE0870-972C-46C7-9BCD-FBE941F0D012}" destId="{95EA5987-CB25-44C0-98E9-2C296887CFF3}" srcOrd="1" destOrd="0" presId="urn:microsoft.com/office/officeart/2018/5/layout/IconLeafLabelList"/>
    <dgm:cxn modelId="{FE213746-DF15-4904-96AC-A8F2438441A4}" type="presParOf" srcId="{89BE0870-972C-46C7-9BCD-FBE941F0D012}" destId="{3B9E3051-1F96-4937-9C89-DDFAEE22FBD1}" srcOrd="2" destOrd="0" presId="urn:microsoft.com/office/officeart/2018/5/layout/IconLeafLabelList"/>
    <dgm:cxn modelId="{7089E3B3-2DA2-4C90-92D4-2A5851DE8A0F}" type="presParOf" srcId="{89BE0870-972C-46C7-9BCD-FBE941F0D012}" destId="{FD48C202-9921-4552-9DD5-5E7D6FAF9A26}" srcOrd="3" destOrd="0" presId="urn:microsoft.com/office/officeart/2018/5/layout/IconLeafLabelList"/>
    <dgm:cxn modelId="{2C2EAE5D-A2F3-466A-885E-25AB5780049D}" type="presParOf" srcId="{E074A246-AF59-4CE4-9C55-9A2BAD28E337}" destId="{EE13B8B6-CE7C-4DA7-9CA4-5F0151500B9B}" srcOrd="3" destOrd="0" presId="urn:microsoft.com/office/officeart/2018/5/layout/IconLeafLabelList"/>
    <dgm:cxn modelId="{A635D103-596D-4248-819F-9834E1070E8F}" type="presParOf" srcId="{E074A246-AF59-4CE4-9C55-9A2BAD28E337}" destId="{33402120-D8CB-4B3C-8EC1-E3652A81B7F5}" srcOrd="4" destOrd="0" presId="urn:microsoft.com/office/officeart/2018/5/layout/IconLeafLabelList"/>
    <dgm:cxn modelId="{B86B63EA-19F4-41D7-8B77-A14FDC1B90E6}" type="presParOf" srcId="{33402120-D8CB-4B3C-8EC1-E3652A81B7F5}" destId="{6CC8BDD7-F4CA-4BE2-A111-BBD8DEED3927}" srcOrd="0" destOrd="0" presId="urn:microsoft.com/office/officeart/2018/5/layout/IconLeafLabelList"/>
    <dgm:cxn modelId="{0C829867-355C-4507-A4D2-39224DB3261C}" type="presParOf" srcId="{33402120-D8CB-4B3C-8EC1-E3652A81B7F5}" destId="{9EDEC5F8-F7F4-4415-9C5E-5AA445CAA7B6}" srcOrd="1" destOrd="0" presId="urn:microsoft.com/office/officeart/2018/5/layout/IconLeafLabelList"/>
    <dgm:cxn modelId="{FEFC2AEB-DA78-4EEC-9205-6AB050E9F513}" type="presParOf" srcId="{33402120-D8CB-4B3C-8EC1-E3652A81B7F5}" destId="{019120EB-CE65-4D10-A1D2-FECD509DB9A0}" srcOrd="2" destOrd="0" presId="urn:microsoft.com/office/officeart/2018/5/layout/IconLeafLabelList"/>
    <dgm:cxn modelId="{A6DC078A-1C39-452C-AC42-C0278D938A9C}" type="presParOf" srcId="{33402120-D8CB-4B3C-8EC1-E3652A81B7F5}" destId="{694FECF2-372B-456E-9A7B-1615F6A3AC69}" srcOrd="3" destOrd="0" presId="urn:microsoft.com/office/officeart/2018/5/layout/IconLeafLabelList"/>
    <dgm:cxn modelId="{60E0E8E4-E778-494E-A9B9-2BCA41846AB9}" type="presParOf" srcId="{E074A246-AF59-4CE4-9C55-9A2BAD28E337}" destId="{6C1C36F1-953D-4AFA-8E74-B30A1AEF3F56}" srcOrd="5" destOrd="0" presId="urn:microsoft.com/office/officeart/2018/5/layout/IconLeafLabelList"/>
    <dgm:cxn modelId="{D0CE87D0-1011-470B-9BE8-39B07BAC145F}" type="presParOf" srcId="{E074A246-AF59-4CE4-9C55-9A2BAD28E337}" destId="{0D67D58F-8D85-44F9-8F1F-78FD4A638B47}" srcOrd="6" destOrd="0" presId="urn:microsoft.com/office/officeart/2018/5/layout/IconLeafLabelList"/>
    <dgm:cxn modelId="{2EFF74B2-A103-4D64-BE27-CA1C39327F5B}" type="presParOf" srcId="{0D67D58F-8D85-44F9-8F1F-78FD4A638B47}" destId="{CD504EC2-4634-4788-9BE9-B3E9B078A90E}" srcOrd="0" destOrd="0" presId="urn:microsoft.com/office/officeart/2018/5/layout/IconLeafLabelList"/>
    <dgm:cxn modelId="{93B4225E-84AD-40DB-9288-6F9A734D2C0C}" type="presParOf" srcId="{0D67D58F-8D85-44F9-8F1F-78FD4A638B47}" destId="{DBD19E4F-4798-4C51-8B0C-B274E45A572D}" srcOrd="1" destOrd="0" presId="urn:microsoft.com/office/officeart/2018/5/layout/IconLeafLabelList"/>
    <dgm:cxn modelId="{A24C7C04-8E2C-4044-8718-A485F1C3F204}" type="presParOf" srcId="{0D67D58F-8D85-44F9-8F1F-78FD4A638B47}" destId="{74464D62-3487-4316-8136-36C16848CCDD}" srcOrd="2" destOrd="0" presId="urn:microsoft.com/office/officeart/2018/5/layout/IconLeafLabelList"/>
    <dgm:cxn modelId="{5C3ADA35-BC83-494B-A10C-D1496353DF62}" type="presParOf" srcId="{0D67D58F-8D85-44F9-8F1F-78FD4A638B47}" destId="{8FA4ABCB-7823-4392-93D8-97D6D7FC1B74}" srcOrd="3" destOrd="0" presId="urn:microsoft.com/office/officeart/2018/5/layout/IconLeafLabelList"/>
    <dgm:cxn modelId="{072018B0-5BED-49B0-894D-547F05D25636}" type="presParOf" srcId="{E074A246-AF59-4CE4-9C55-9A2BAD28E337}" destId="{AB340EFF-B6A6-4620-A610-4F714C346D4C}" srcOrd="7" destOrd="0" presId="urn:microsoft.com/office/officeart/2018/5/layout/IconLeafLabelList"/>
    <dgm:cxn modelId="{2A7ECE36-959D-4EA4-AD13-850488F005F2}" type="presParOf" srcId="{E074A246-AF59-4CE4-9C55-9A2BAD28E337}" destId="{E6A05016-4853-4227-A706-26AF656C228F}" srcOrd="8" destOrd="0" presId="urn:microsoft.com/office/officeart/2018/5/layout/IconLeafLabelList"/>
    <dgm:cxn modelId="{05CD6B75-862C-4CA2-A70C-4EDC2C4474BB}" type="presParOf" srcId="{E6A05016-4853-4227-A706-26AF656C228F}" destId="{B113F35A-EE89-4279-9133-E4C9B832E352}" srcOrd="0" destOrd="0" presId="urn:microsoft.com/office/officeart/2018/5/layout/IconLeafLabelList"/>
    <dgm:cxn modelId="{DE2D37F8-9F2B-439C-A8C6-A71FADF922E0}" type="presParOf" srcId="{E6A05016-4853-4227-A706-26AF656C228F}" destId="{302224AC-385F-4A5D-BEFC-1CA975D926A7}" srcOrd="1" destOrd="0" presId="urn:microsoft.com/office/officeart/2018/5/layout/IconLeafLabelList"/>
    <dgm:cxn modelId="{58A34046-055E-4CB0-99FF-B9C7D669C3A0}" type="presParOf" srcId="{E6A05016-4853-4227-A706-26AF656C228F}" destId="{690BA8F2-3C2D-4D80-9541-D9DF91805D8C}" srcOrd="2" destOrd="0" presId="urn:microsoft.com/office/officeart/2018/5/layout/IconLeafLabelList"/>
    <dgm:cxn modelId="{37B765AB-DCB0-4AB6-AF88-EC16F687CFF3}" type="presParOf" srcId="{E6A05016-4853-4227-A706-26AF656C228F}" destId="{F087C131-B3A1-41B1-8647-86C319FB8114}" srcOrd="3" destOrd="0" presId="urn:microsoft.com/office/officeart/2018/5/layout/IconLeafLabelList"/>
    <dgm:cxn modelId="{BA4B0EAE-5BD8-431D-A5D1-A52D39A70DFE}" type="presParOf" srcId="{E074A246-AF59-4CE4-9C55-9A2BAD28E337}" destId="{C93BE594-A328-4C05-8D3B-963B485B1038}" srcOrd="9" destOrd="0" presId="urn:microsoft.com/office/officeart/2018/5/layout/IconLeafLabelList"/>
    <dgm:cxn modelId="{D9E82F78-8F80-4091-8D20-2D35EFAA2296}" type="presParOf" srcId="{E074A246-AF59-4CE4-9C55-9A2BAD28E337}" destId="{A6F0792F-2178-4B96-A369-584010C41F95}" srcOrd="10" destOrd="0" presId="urn:microsoft.com/office/officeart/2018/5/layout/IconLeafLabelList"/>
    <dgm:cxn modelId="{62157282-D885-468A-ADA1-D65EE3372330}" type="presParOf" srcId="{A6F0792F-2178-4B96-A369-584010C41F95}" destId="{47571AC5-8FA1-44E2-A99C-CFEC1C68ECC0}" srcOrd="0" destOrd="0" presId="urn:microsoft.com/office/officeart/2018/5/layout/IconLeafLabelList"/>
    <dgm:cxn modelId="{060FF851-72D5-400C-821F-2D394CEFA12E}" type="presParOf" srcId="{A6F0792F-2178-4B96-A369-584010C41F95}" destId="{1E109C64-3F55-47FD-87FE-C7B3DFA85F35}" srcOrd="1" destOrd="0" presId="urn:microsoft.com/office/officeart/2018/5/layout/IconLeafLabelList"/>
    <dgm:cxn modelId="{A24EFB32-34B8-440C-87C2-19D3696996BA}" type="presParOf" srcId="{A6F0792F-2178-4B96-A369-584010C41F95}" destId="{8940E379-433B-4873-B6BE-9EA8C703013B}" srcOrd="2" destOrd="0" presId="urn:microsoft.com/office/officeart/2018/5/layout/IconLeafLabelList"/>
    <dgm:cxn modelId="{353D19BB-65B5-46A4-8CC1-14EBE0D320C4}" type="presParOf" srcId="{A6F0792F-2178-4B96-A369-584010C41F95}" destId="{626A9977-E984-4769-AD8E-86C9C8555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 custT="1"/>
      <dgm:spPr/>
      <dgm:t>
        <a:bodyPr/>
        <a:lstStyle/>
        <a:p>
          <a:r>
            <a:rPr kumimoji="1" lang="en-SG" sz="2000" dirty="0"/>
            <a:t>New content released</a:t>
          </a:r>
          <a:endParaRPr lang="en-US" sz="2000" dirty="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B6241269-CD2D-46BD-9CFF-2FD2A2DE3E72}">
      <dgm:prSet custT="1"/>
      <dgm:spPr>
        <a:solidFill>
          <a:schemeClr val="accent2"/>
        </a:solidFill>
      </dgm:spPr>
      <dgm:t>
        <a:bodyPr/>
        <a:lstStyle/>
        <a:p>
          <a:r>
            <a:rPr lang="en-SG" sz="2000" dirty="0"/>
            <a:t>Managers want player sentiment on new content</a:t>
          </a:r>
          <a:endParaRPr lang="en-US" sz="2000" dirty="0"/>
        </a:p>
      </dgm:t>
    </dgm:pt>
    <dgm:pt modelId="{479BF9AB-CFEE-4558-AE8E-C2843EC947DF}" type="parTrans" cxnId="{29198345-9684-4C4D-96D8-E61A7F0D67E2}">
      <dgm:prSet/>
      <dgm:spPr/>
      <dgm:t>
        <a:bodyPr/>
        <a:lstStyle/>
        <a:p>
          <a:endParaRPr lang="en-US"/>
        </a:p>
      </dgm:t>
    </dgm:pt>
    <dgm:pt modelId="{EE0F41ED-3225-40FB-A5CD-6FE147234654}" type="sibTrans" cxnId="{29198345-9684-4C4D-96D8-E61A7F0D67E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99D3E39-3CFB-4683-BA1F-FF695FB13EA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Executives talk to veterans and/or trawl forums manually</a:t>
          </a:r>
          <a:endParaRPr lang="en-US" sz="2000" dirty="0"/>
        </a:p>
      </dgm:t>
    </dgm:pt>
    <dgm:pt modelId="{2CBD13E2-3674-4E27-AE99-80C8D76D660D}" type="parTrans" cxnId="{7CC6BD8F-22DA-4E12-B917-0625BA80EA2A}">
      <dgm:prSet/>
      <dgm:spPr/>
      <dgm:t>
        <a:bodyPr/>
        <a:lstStyle/>
        <a:p>
          <a:endParaRPr lang="en-US"/>
        </a:p>
      </dgm:t>
    </dgm:pt>
    <dgm:pt modelId="{E2E0D28F-36F4-492B-B10B-6EEC93B4E3C6}" type="sibTrans" cxnId="{7CC6BD8F-22DA-4E12-B917-0625BA80EA2A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D29CA87-22CA-4570-9E9C-F00A4461D256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Veterans cannot represent whole player base</a:t>
          </a:r>
          <a:endParaRPr lang="en-US" sz="2000" dirty="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38FFA72B-5E4A-4336-96A6-2DD26D72000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Not practical to read 10,000 forum posts</a:t>
          </a:r>
          <a:endParaRPr lang="en-US" sz="2000" dirty="0"/>
        </a:p>
      </dgm:t>
    </dgm:pt>
    <dgm:pt modelId="{F3F841C5-C0D6-47D6-82A9-FD5A4F5E31B8}" type="parTrans" cxnId="{38AF3F04-2371-4D24-808D-26CE9B141383}">
      <dgm:prSet/>
      <dgm:spPr/>
      <dgm:t>
        <a:bodyPr/>
        <a:lstStyle/>
        <a:p>
          <a:endParaRPr kumimoji="1" lang="ja-JP" altLang="en-US"/>
        </a:p>
      </dgm:t>
    </dgm:pt>
    <dgm:pt modelId="{2D096B9E-B35C-4A98-AC0D-A5913DAD5CDC}" type="sibTrans" cxnId="{38AF3F04-2371-4D24-808D-26CE9B141383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3AF46B4B-7E85-4E2D-BD43-4C8AC51694BE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“Best guess” from brief skim of news, forums &amp; social media</a:t>
          </a:r>
          <a:endParaRPr lang="en-US" sz="2000" dirty="0"/>
        </a:p>
      </dgm:t>
    </dgm:pt>
    <dgm:pt modelId="{2EBB73AD-B6FD-4C0E-9779-5B05FE4F0C3E}" type="parTrans" cxnId="{AD8833C6-068E-4E96-85B7-24E57B947820}">
      <dgm:prSet/>
      <dgm:spPr/>
      <dgm:t>
        <a:bodyPr/>
        <a:lstStyle/>
        <a:p>
          <a:endParaRPr kumimoji="1" lang="ja-JP" altLang="en-US"/>
        </a:p>
      </dgm:t>
    </dgm:pt>
    <dgm:pt modelId="{A7938FB1-F122-4B7C-8F60-6569EB1D482F}" type="sibTrans" cxnId="{AD8833C6-068E-4E96-85B7-24E57B947820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730FDD44-B23C-4F0E-8468-F301F7CF8527}">
      <dgm:prSet custT="1"/>
      <dgm:spPr/>
      <dgm:t>
        <a:bodyPr/>
        <a:lstStyle/>
        <a:p>
          <a:r>
            <a:rPr lang="en-SG" sz="2000" dirty="0"/>
            <a:t>Cannot confidently ascertain player sentiment</a:t>
          </a:r>
          <a:endParaRPr lang="en-US" sz="2000" dirty="0"/>
        </a:p>
      </dgm:t>
    </dgm:pt>
    <dgm:pt modelId="{5B7F29A0-2A37-48D2-9FC8-9BA43D009C0E}" type="par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7F3B284B-013C-4D7A-9ED7-790DF19CF19C}" type="sib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DBEFFEA1-E52A-4F17-BAAE-EFAFD3995990}">
      <dgm:prSet/>
      <dgm:spPr>
        <a:solidFill>
          <a:schemeClr val="accent3"/>
        </a:solidFill>
      </dgm:spPr>
      <dgm:t>
        <a:bodyPr/>
        <a:lstStyle/>
        <a:p>
          <a:r>
            <a:rPr lang="en-SG" dirty="0"/>
            <a:t>Recommended actions may not be what players want</a:t>
          </a:r>
          <a:endParaRPr lang="en-US" dirty="0"/>
        </a:p>
      </dgm:t>
    </dgm:pt>
    <dgm:pt modelId="{0040DC14-0E84-4A2C-82AD-B38A07290D97}" type="par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A9E8F1EF-E16D-4827-816E-0C0D2D99C77D}" type="sib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62D737C3-4127-45F8-A1E9-97A811771C38}" type="pres">
      <dgm:prSet presAssocID="{5F637CBF-BB17-4DA6-B6E0-9E88A4E7390C}" presName="diagram" presStyleCnt="0">
        <dgm:presLayoutVars>
          <dgm:dir/>
          <dgm:resizeHandles val="exact"/>
        </dgm:presLayoutVars>
      </dgm:prSet>
      <dgm:spPr/>
    </dgm:pt>
    <dgm:pt modelId="{7DC558DA-EC4C-4D0D-B669-4BEC00940832}" type="pres">
      <dgm:prSet presAssocID="{4DC909A9-642E-423E-B78C-AE0367815794}" presName="node" presStyleLbl="node1" presStyleIdx="0" presStyleCnt="8">
        <dgm:presLayoutVars>
          <dgm:bulletEnabled val="1"/>
        </dgm:presLayoutVars>
      </dgm:prSet>
      <dgm:spPr/>
    </dgm:pt>
    <dgm:pt modelId="{30B2D163-EBC3-40BD-8069-9899FC89DC2B}" type="pres">
      <dgm:prSet presAssocID="{A59CF595-99F7-4E48-AEAC-9E4C71F7B8DD}" presName="sibTrans" presStyleLbl="sibTrans2D1" presStyleIdx="0" presStyleCnt="7"/>
      <dgm:spPr/>
    </dgm:pt>
    <dgm:pt modelId="{27F8E1CC-5FDC-4A76-9069-6A6EB807B9E9}" type="pres">
      <dgm:prSet presAssocID="{A59CF595-99F7-4E48-AEAC-9E4C71F7B8DD}" presName="connectorText" presStyleLbl="sibTrans2D1" presStyleIdx="0" presStyleCnt="7"/>
      <dgm:spPr/>
    </dgm:pt>
    <dgm:pt modelId="{61610B2A-F7FB-4F72-9FFE-A425E5569374}" type="pres">
      <dgm:prSet presAssocID="{B6241269-CD2D-46BD-9CFF-2FD2A2DE3E72}" presName="node" presStyleLbl="node1" presStyleIdx="1" presStyleCnt="8">
        <dgm:presLayoutVars>
          <dgm:bulletEnabled val="1"/>
        </dgm:presLayoutVars>
      </dgm:prSet>
      <dgm:spPr/>
    </dgm:pt>
    <dgm:pt modelId="{33B5CEEB-B3CB-4F01-A178-DA03F764237B}" type="pres">
      <dgm:prSet presAssocID="{EE0F41ED-3225-40FB-A5CD-6FE147234654}" presName="sibTrans" presStyleLbl="sibTrans2D1" presStyleIdx="1" presStyleCnt="7"/>
      <dgm:spPr/>
    </dgm:pt>
    <dgm:pt modelId="{3F5487AF-4C32-4C50-BFBA-14694A651C3F}" type="pres">
      <dgm:prSet presAssocID="{EE0F41ED-3225-40FB-A5CD-6FE147234654}" presName="connectorText" presStyleLbl="sibTrans2D1" presStyleIdx="1" presStyleCnt="7"/>
      <dgm:spPr/>
    </dgm:pt>
    <dgm:pt modelId="{E1A6352F-56B8-4C8F-A71D-3D154C2E539F}" type="pres">
      <dgm:prSet presAssocID="{099D3E39-3CFB-4683-BA1F-FF695FB13EA9}" presName="node" presStyleLbl="node1" presStyleIdx="2" presStyleCnt="8">
        <dgm:presLayoutVars>
          <dgm:bulletEnabled val="1"/>
        </dgm:presLayoutVars>
      </dgm:prSet>
      <dgm:spPr/>
    </dgm:pt>
    <dgm:pt modelId="{6F37FAD5-9DB7-4E14-96AC-2CDEC72269A5}" type="pres">
      <dgm:prSet presAssocID="{E2E0D28F-36F4-492B-B10B-6EEC93B4E3C6}" presName="sibTrans" presStyleLbl="sibTrans2D1" presStyleIdx="2" presStyleCnt="7"/>
      <dgm:spPr/>
    </dgm:pt>
    <dgm:pt modelId="{30E79AC1-CC21-42BE-9AA8-3EC79AC5B2DE}" type="pres">
      <dgm:prSet presAssocID="{E2E0D28F-36F4-492B-B10B-6EEC93B4E3C6}" presName="connectorText" presStyleLbl="sibTrans2D1" presStyleIdx="2" presStyleCnt="7"/>
      <dgm:spPr/>
    </dgm:pt>
    <dgm:pt modelId="{47F5B251-7EE6-4AF6-B3B6-A1082E1AA80D}" type="pres">
      <dgm:prSet presAssocID="{DD29CA87-22CA-4570-9E9C-F00A4461D256}" presName="node" presStyleLbl="node1" presStyleIdx="3" presStyleCnt="8">
        <dgm:presLayoutVars>
          <dgm:bulletEnabled val="1"/>
        </dgm:presLayoutVars>
      </dgm:prSet>
      <dgm:spPr/>
    </dgm:pt>
    <dgm:pt modelId="{36575DA7-69C6-48E8-A9A9-DE3F992EEF35}" type="pres">
      <dgm:prSet presAssocID="{B50015EA-50C8-4241-9951-5895E7CE10D7}" presName="sibTrans" presStyleLbl="sibTrans2D1" presStyleIdx="3" presStyleCnt="7"/>
      <dgm:spPr/>
    </dgm:pt>
    <dgm:pt modelId="{00B25986-F17A-4814-9DA0-B11CCA41C483}" type="pres">
      <dgm:prSet presAssocID="{B50015EA-50C8-4241-9951-5895E7CE10D7}" presName="connectorText" presStyleLbl="sibTrans2D1" presStyleIdx="3" presStyleCnt="7"/>
      <dgm:spPr/>
    </dgm:pt>
    <dgm:pt modelId="{22E693F8-D126-4447-9CC6-2EA13E51D61A}" type="pres">
      <dgm:prSet presAssocID="{38FFA72B-5E4A-4336-96A6-2DD26D720009}" presName="node" presStyleLbl="node1" presStyleIdx="4" presStyleCnt="8">
        <dgm:presLayoutVars>
          <dgm:bulletEnabled val="1"/>
        </dgm:presLayoutVars>
      </dgm:prSet>
      <dgm:spPr/>
    </dgm:pt>
    <dgm:pt modelId="{E9015658-FD6D-4AB4-A541-620A73BF67F9}" type="pres">
      <dgm:prSet presAssocID="{2D096B9E-B35C-4A98-AC0D-A5913DAD5CDC}" presName="sibTrans" presStyleLbl="sibTrans2D1" presStyleIdx="4" presStyleCnt="7"/>
      <dgm:spPr/>
    </dgm:pt>
    <dgm:pt modelId="{39B0F9EA-BAF9-4FC8-B442-35518952CB98}" type="pres">
      <dgm:prSet presAssocID="{2D096B9E-B35C-4A98-AC0D-A5913DAD5CDC}" presName="connectorText" presStyleLbl="sibTrans2D1" presStyleIdx="4" presStyleCnt="7"/>
      <dgm:spPr/>
    </dgm:pt>
    <dgm:pt modelId="{DBD337BC-3D89-4517-9991-25EAB77767DC}" type="pres">
      <dgm:prSet presAssocID="{3AF46B4B-7E85-4E2D-BD43-4C8AC51694BE}" presName="node" presStyleLbl="node1" presStyleIdx="5" presStyleCnt="8">
        <dgm:presLayoutVars>
          <dgm:bulletEnabled val="1"/>
        </dgm:presLayoutVars>
      </dgm:prSet>
      <dgm:spPr/>
    </dgm:pt>
    <dgm:pt modelId="{919B00EA-763A-465D-BB43-3B1D0B0349B2}" type="pres">
      <dgm:prSet presAssocID="{A7938FB1-F122-4B7C-8F60-6569EB1D482F}" presName="sibTrans" presStyleLbl="sibTrans2D1" presStyleIdx="5" presStyleCnt="7"/>
      <dgm:spPr/>
    </dgm:pt>
    <dgm:pt modelId="{FEE86CD3-F967-443B-9DEE-FC8DCFBFABB4}" type="pres">
      <dgm:prSet presAssocID="{A7938FB1-F122-4B7C-8F60-6569EB1D482F}" presName="connectorText" presStyleLbl="sibTrans2D1" presStyleIdx="5" presStyleCnt="7"/>
      <dgm:spPr/>
    </dgm:pt>
    <dgm:pt modelId="{0C97DC76-6D88-477E-A94D-C6F9A2B4716C}" type="pres">
      <dgm:prSet presAssocID="{730FDD44-B23C-4F0E-8468-F301F7CF8527}" presName="node" presStyleLbl="node1" presStyleIdx="6" presStyleCnt="8">
        <dgm:presLayoutVars>
          <dgm:bulletEnabled val="1"/>
        </dgm:presLayoutVars>
      </dgm:prSet>
      <dgm:spPr/>
    </dgm:pt>
    <dgm:pt modelId="{E96E1A3C-1C3C-41B3-8293-56CD39759373}" type="pres">
      <dgm:prSet presAssocID="{7F3B284B-013C-4D7A-9ED7-790DF19CF19C}" presName="sibTrans" presStyleLbl="sibTrans2D1" presStyleIdx="6" presStyleCnt="7"/>
      <dgm:spPr/>
    </dgm:pt>
    <dgm:pt modelId="{EAC3AF8B-4C03-4197-B875-DC97E73B8DC1}" type="pres">
      <dgm:prSet presAssocID="{7F3B284B-013C-4D7A-9ED7-790DF19CF19C}" presName="connectorText" presStyleLbl="sibTrans2D1" presStyleIdx="6" presStyleCnt="7"/>
      <dgm:spPr/>
    </dgm:pt>
    <dgm:pt modelId="{09A680D8-C664-4DAC-A4A8-836A58EE3096}" type="pres">
      <dgm:prSet presAssocID="{DBEFFEA1-E52A-4F17-BAAE-EFAFD3995990}" presName="node" presStyleLbl="node1" presStyleIdx="7" presStyleCnt="8">
        <dgm:presLayoutVars>
          <dgm:bulletEnabled val="1"/>
        </dgm:presLayoutVars>
      </dgm:prSet>
      <dgm:spPr/>
    </dgm:pt>
  </dgm:ptLst>
  <dgm:cxnLst>
    <dgm:cxn modelId="{38AF3F04-2371-4D24-808D-26CE9B141383}" srcId="{5F637CBF-BB17-4DA6-B6E0-9E88A4E7390C}" destId="{38FFA72B-5E4A-4336-96A6-2DD26D720009}" srcOrd="4" destOrd="0" parTransId="{F3F841C5-C0D6-47D6-82A9-FD5A4F5E31B8}" sibTransId="{2D096B9E-B35C-4A98-AC0D-A5913DAD5CDC}"/>
    <dgm:cxn modelId="{6157D30A-E018-4E46-B289-D7F819B561D9}" type="presOf" srcId="{099D3E39-3CFB-4683-BA1F-FF695FB13EA9}" destId="{E1A6352F-56B8-4C8F-A71D-3D154C2E539F}" srcOrd="0" destOrd="0" presId="urn:microsoft.com/office/officeart/2005/8/layout/process5"/>
    <dgm:cxn modelId="{04090C0C-93D3-4920-8A1B-96CC7F83B486}" srcId="{5F637CBF-BB17-4DA6-B6E0-9E88A4E7390C}" destId="{730FDD44-B23C-4F0E-8468-F301F7CF8527}" srcOrd="6" destOrd="0" parTransId="{5B7F29A0-2A37-48D2-9FC8-9BA43D009C0E}" sibTransId="{7F3B284B-013C-4D7A-9ED7-790DF19CF19C}"/>
    <dgm:cxn modelId="{675D810C-B1B1-46E1-A437-156389BCFB74}" type="presOf" srcId="{EE0F41ED-3225-40FB-A5CD-6FE147234654}" destId="{3F5487AF-4C32-4C50-BFBA-14694A651C3F}" srcOrd="1" destOrd="0" presId="urn:microsoft.com/office/officeart/2005/8/layout/process5"/>
    <dgm:cxn modelId="{9E164C15-666C-43A2-9033-B59BD141A4F1}" type="presOf" srcId="{EE0F41ED-3225-40FB-A5CD-6FE147234654}" destId="{33B5CEEB-B3CB-4F01-A178-DA03F764237B}" srcOrd="0" destOrd="0" presId="urn:microsoft.com/office/officeart/2005/8/layout/process5"/>
    <dgm:cxn modelId="{831B681E-2FA3-4B5B-BAD1-D6BEDD859106}" type="presOf" srcId="{DBEFFEA1-E52A-4F17-BAAE-EFAFD3995990}" destId="{09A680D8-C664-4DAC-A4A8-836A58EE3096}" srcOrd="0" destOrd="0" presId="urn:microsoft.com/office/officeart/2005/8/layout/process5"/>
    <dgm:cxn modelId="{26CA2D2B-A2CC-48B0-908F-FE44B2FF4685}" type="presOf" srcId="{730FDD44-B23C-4F0E-8468-F301F7CF8527}" destId="{0C97DC76-6D88-477E-A94D-C6F9A2B4716C}" srcOrd="0" destOrd="0" presId="urn:microsoft.com/office/officeart/2005/8/layout/process5"/>
    <dgm:cxn modelId="{70102D3C-BE49-42F0-AB2D-ADF174DC41E8}" type="presOf" srcId="{5F637CBF-BB17-4DA6-B6E0-9E88A4E7390C}" destId="{62D737C3-4127-45F8-A1E9-97A811771C38}" srcOrd="0" destOrd="0" presId="urn:microsoft.com/office/officeart/2005/8/layout/process5"/>
    <dgm:cxn modelId="{29198345-9684-4C4D-96D8-E61A7F0D67E2}" srcId="{5F637CBF-BB17-4DA6-B6E0-9E88A4E7390C}" destId="{B6241269-CD2D-46BD-9CFF-2FD2A2DE3E72}" srcOrd="1" destOrd="0" parTransId="{479BF9AB-CFEE-4558-AE8E-C2843EC947DF}" sibTransId="{EE0F41ED-3225-40FB-A5CD-6FE147234654}"/>
    <dgm:cxn modelId="{DBCFEE68-92BB-431F-BB8E-532925CCE9E9}" type="presOf" srcId="{4DC909A9-642E-423E-B78C-AE0367815794}" destId="{7DC558DA-EC4C-4D0D-B669-4BEC00940832}" srcOrd="0" destOrd="0" presId="urn:microsoft.com/office/officeart/2005/8/layout/process5"/>
    <dgm:cxn modelId="{2AC81949-1AB8-423D-9B44-28C3994F147E}" type="presOf" srcId="{E2E0D28F-36F4-492B-B10B-6EEC93B4E3C6}" destId="{30E79AC1-CC21-42BE-9AA8-3EC79AC5B2DE}" srcOrd="1" destOrd="0" presId="urn:microsoft.com/office/officeart/2005/8/layout/process5"/>
    <dgm:cxn modelId="{08AE4251-8491-49CD-8BC5-27E0D2E45790}" type="presOf" srcId="{2D096B9E-B35C-4A98-AC0D-A5913DAD5CDC}" destId="{E9015658-FD6D-4AB4-A541-620A73BF67F9}" srcOrd="0" destOrd="0" presId="urn:microsoft.com/office/officeart/2005/8/layout/process5"/>
    <dgm:cxn modelId="{7AE32477-6795-42C4-86AC-76E15AC24649}" type="presOf" srcId="{7F3B284B-013C-4D7A-9ED7-790DF19CF19C}" destId="{E96E1A3C-1C3C-41B3-8293-56CD39759373}" srcOrd="0" destOrd="0" presId="urn:microsoft.com/office/officeart/2005/8/layout/process5"/>
    <dgm:cxn modelId="{741B0B5A-3596-48A0-8F33-4C911082C106}" type="presOf" srcId="{2D096B9E-B35C-4A98-AC0D-A5913DAD5CDC}" destId="{39B0F9EA-BAF9-4FC8-B442-35518952CB98}" srcOrd="1" destOrd="0" presId="urn:microsoft.com/office/officeart/2005/8/layout/process5"/>
    <dgm:cxn modelId="{143CE77C-3209-43F8-927A-4C8AC46DF7E5}" srcId="{5F637CBF-BB17-4DA6-B6E0-9E88A4E7390C}" destId="{DBEFFEA1-E52A-4F17-BAAE-EFAFD3995990}" srcOrd="7" destOrd="0" parTransId="{0040DC14-0E84-4A2C-82AD-B38A07290D97}" sibTransId="{A9E8F1EF-E16D-4827-816E-0C0D2D99C77D}"/>
    <dgm:cxn modelId="{B71E6E85-DFAC-4B29-BA26-669B0F80F271}" type="presOf" srcId="{3AF46B4B-7E85-4E2D-BD43-4C8AC51694BE}" destId="{DBD337BC-3D89-4517-9991-25EAB77767DC}" srcOrd="0" destOrd="0" presId="urn:microsoft.com/office/officeart/2005/8/layout/process5"/>
    <dgm:cxn modelId="{75FFB689-01D1-44E9-BDE7-7E569030D419}" srcId="{5F637CBF-BB17-4DA6-B6E0-9E88A4E7390C}" destId="{DD29CA87-22CA-4570-9E9C-F00A4461D256}" srcOrd="3" destOrd="0" parTransId="{0F535057-BD2D-4434-849F-0AAD5861695C}" sibTransId="{B50015EA-50C8-4241-9951-5895E7CE10D7}"/>
    <dgm:cxn modelId="{7CC6BD8F-22DA-4E12-B917-0625BA80EA2A}" srcId="{5F637CBF-BB17-4DA6-B6E0-9E88A4E7390C}" destId="{099D3E39-3CFB-4683-BA1F-FF695FB13EA9}" srcOrd="2" destOrd="0" parTransId="{2CBD13E2-3674-4E27-AE99-80C8D76D660D}" sibTransId="{E2E0D28F-36F4-492B-B10B-6EEC93B4E3C6}"/>
    <dgm:cxn modelId="{3BD27C96-47E5-4727-9E80-FC0C15EADA6A}" type="presOf" srcId="{7F3B284B-013C-4D7A-9ED7-790DF19CF19C}" destId="{EAC3AF8B-4C03-4197-B875-DC97E73B8DC1}" srcOrd="1" destOrd="0" presId="urn:microsoft.com/office/officeart/2005/8/layout/process5"/>
    <dgm:cxn modelId="{DE237C97-5C15-45CB-8C70-0DF0A90FABA9}" type="presOf" srcId="{B50015EA-50C8-4241-9951-5895E7CE10D7}" destId="{00B25986-F17A-4814-9DA0-B11CCA41C483}" srcOrd="1" destOrd="0" presId="urn:microsoft.com/office/officeart/2005/8/layout/process5"/>
    <dgm:cxn modelId="{572C11A3-5ECC-4844-8F6E-26D409974180}" type="presOf" srcId="{38FFA72B-5E4A-4336-96A6-2DD26D720009}" destId="{22E693F8-D126-4447-9CC6-2EA13E51D61A}" srcOrd="0" destOrd="0" presId="urn:microsoft.com/office/officeart/2005/8/layout/process5"/>
    <dgm:cxn modelId="{A6156AB3-654F-473E-A53E-C4FCBF03758F}" type="presOf" srcId="{DD29CA87-22CA-4570-9E9C-F00A4461D256}" destId="{47F5B251-7EE6-4AF6-B3B6-A1082E1AA80D}" srcOrd="0" destOrd="0" presId="urn:microsoft.com/office/officeart/2005/8/layout/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07A5E0C0-6591-461F-9ED5-8956394771F4}" type="presOf" srcId="{B6241269-CD2D-46BD-9CFF-2FD2A2DE3E72}" destId="{61610B2A-F7FB-4F72-9FFE-A425E5569374}" srcOrd="0" destOrd="0" presId="urn:microsoft.com/office/officeart/2005/8/layout/process5"/>
    <dgm:cxn modelId="{AD8833C6-068E-4E96-85B7-24E57B947820}" srcId="{5F637CBF-BB17-4DA6-B6E0-9E88A4E7390C}" destId="{3AF46B4B-7E85-4E2D-BD43-4C8AC51694BE}" srcOrd="5" destOrd="0" parTransId="{2EBB73AD-B6FD-4C0E-9779-5B05FE4F0C3E}" sibTransId="{A7938FB1-F122-4B7C-8F60-6569EB1D482F}"/>
    <dgm:cxn modelId="{BD7117D7-692A-4A68-8D7F-9E5EA96028FD}" type="presOf" srcId="{B50015EA-50C8-4241-9951-5895E7CE10D7}" destId="{36575DA7-69C6-48E8-A9A9-DE3F992EEF35}" srcOrd="0" destOrd="0" presId="urn:microsoft.com/office/officeart/2005/8/layout/process5"/>
    <dgm:cxn modelId="{FD5876E5-02A8-4674-8E6A-0A05C8B868F5}" type="presOf" srcId="{E2E0D28F-36F4-492B-B10B-6EEC93B4E3C6}" destId="{6F37FAD5-9DB7-4E14-96AC-2CDEC72269A5}" srcOrd="0" destOrd="0" presId="urn:microsoft.com/office/officeart/2005/8/layout/process5"/>
    <dgm:cxn modelId="{7C4834E8-3C71-417F-9663-5C57A7279E5C}" type="presOf" srcId="{A59CF595-99F7-4E48-AEAC-9E4C71F7B8DD}" destId="{30B2D163-EBC3-40BD-8069-9899FC89DC2B}" srcOrd="0" destOrd="0" presId="urn:microsoft.com/office/officeart/2005/8/layout/process5"/>
    <dgm:cxn modelId="{67154AF0-891F-4DAE-983E-B21645CFA38B}" type="presOf" srcId="{A59CF595-99F7-4E48-AEAC-9E4C71F7B8DD}" destId="{27F8E1CC-5FDC-4A76-9069-6A6EB807B9E9}" srcOrd="1" destOrd="0" presId="urn:microsoft.com/office/officeart/2005/8/layout/process5"/>
    <dgm:cxn modelId="{E49FD2F9-3371-4434-867A-ADB16B496481}" type="presOf" srcId="{A7938FB1-F122-4B7C-8F60-6569EB1D482F}" destId="{919B00EA-763A-465D-BB43-3B1D0B0349B2}" srcOrd="0" destOrd="0" presId="urn:microsoft.com/office/officeart/2005/8/layout/process5"/>
    <dgm:cxn modelId="{BA74C8FF-CE79-4A46-8F38-0957E9B5F918}" type="presOf" srcId="{A7938FB1-F122-4B7C-8F60-6569EB1D482F}" destId="{FEE86CD3-F967-443B-9DEE-FC8DCFBFABB4}" srcOrd="1" destOrd="0" presId="urn:microsoft.com/office/officeart/2005/8/layout/process5"/>
    <dgm:cxn modelId="{7CFA4E93-6022-4DE5-B6D3-1A0D76EBE574}" type="presParOf" srcId="{62D737C3-4127-45F8-A1E9-97A811771C38}" destId="{7DC558DA-EC4C-4D0D-B669-4BEC00940832}" srcOrd="0" destOrd="0" presId="urn:microsoft.com/office/officeart/2005/8/layout/process5"/>
    <dgm:cxn modelId="{1A3C482E-7239-4D92-8E62-3996D88F3905}" type="presParOf" srcId="{62D737C3-4127-45F8-A1E9-97A811771C38}" destId="{30B2D163-EBC3-40BD-8069-9899FC89DC2B}" srcOrd="1" destOrd="0" presId="urn:microsoft.com/office/officeart/2005/8/layout/process5"/>
    <dgm:cxn modelId="{6E95B4FD-175F-4AAD-AE75-F627A0ADA590}" type="presParOf" srcId="{30B2D163-EBC3-40BD-8069-9899FC89DC2B}" destId="{27F8E1CC-5FDC-4A76-9069-6A6EB807B9E9}" srcOrd="0" destOrd="0" presId="urn:microsoft.com/office/officeart/2005/8/layout/process5"/>
    <dgm:cxn modelId="{C8935B28-970D-4852-8DC1-FE7A759A3C2B}" type="presParOf" srcId="{62D737C3-4127-45F8-A1E9-97A811771C38}" destId="{61610B2A-F7FB-4F72-9FFE-A425E5569374}" srcOrd="2" destOrd="0" presId="urn:microsoft.com/office/officeart/2005/8/layout/process5"/>
    <dgm:cxn modelId="{BA703A07-EE3A-4C9F-936B-727458BF787A}" type="presParOf" srcId="{62D737C3-4127-45F8-A1E9-97A811771C38}" destId="{33B5CEEB-B3CB-4F01-A178-DA03F764237B}" srcOrd="3" destOrd="0" presId="urn:microsoft.com/office/officeart/2005/8/layout/process5"/>
    <dgm:cxn modelId="{110006CC-B3D6-44D5-9DD2-2CF878128EE0}" type="presParOf" srcId="{33B5CEEB-B3CB-4F01-A178-DA03F764237B}" destId="{3F5487AF-4C32-4C50-BFBA-14694A651C3F}" srcOrd="0" destOrd="0" presId="urn:microsoft.com/office/officeart/2005/8/layout/process5"/>
    <dgm:cxn modelId="{E4A30C21-09AE-4DE5-AC09-A1C032C983B1}" type="presParOf" srcId="{62D737C3-4127-45F8-A1E9-97A811771C38}" destId="{E1A6352F-56B8-4C8F-A71D-3D154C2E539F}" srcOrd="4" destOrd="0" presId="urn:microsoft.com/office/officeart/2005/8/layout/process5"/>
    <dgm:cxn modelId="{BF20C8AE-17A7-4E8C-AA2F-1E6AA1134576}" type="presParOf" srcId="{62D737C3-4127-45F8-A1E9-97A811771C38}" destId="{6F37FAD5-9DB7-4E14-96AC-2CDEC72269A5}" srcOrd="5" destOrd="0" presId="urn:microsoft.com/office/officeart/2005/8/layout/process5"/>
    <dgm:cxn modelId="{E3A6CC10-8F22-4EEA-B906-E289290CAFF8}" type="presParOf" srcId="{6F37FAD5-9DB7-4E14-96AC-2CDEC72269A5}" destId="{30E79AC1-CC21-42BE-9AA8-3EC79AC5B2DE}" srcOrd="0" destOrd="0" presId="urn:microsoft.com/office/officeart/2005/8/layout/process5"/>
    <dgm:cxn modelId="{852FED08-C920-41B4-85FB-1FBCA66F086E}" type="presParOf" srcId="{62D737C3-4127-45F8-A1E9-97A811771C38}" destId="{47F5B251-7EE6-4AF6-B3B6-A1082E1AA80D}" srcOrd="6" destOrd="0" presId="urn:microsoft.com/office/officeart/2005/8/layout/process5"/>
    <dgm:cxn modelId="{55D698EE-C9CE-417F-B2ED-0AD2B1E592E1}" type="presParOf" srcId="{62D737C3-4127-45F8-A1E9-97A811771C38}" destId="{36575DA7-69C6-48E8-A9A9-DE3F992EEF35}" srcOrd="7" destOrd="0" presId="urn:microsoft.com/office/officeart/2005/8/layout/process5"/>
    <dgm:cxn modelId="{EE45BE40-9691-40D0-84C1-BF1E6A0A8829}" type="presParOf" srcId="{36575DA7-69C6-48E8-A9A9-DE3F992EEF35}" destId="{00B25986-F17A-4814-9DA0-B11CCA41C483}" srcOrd="0" destOrd="0" presId="urn:microsoft.com/office/officeart/2005/8/layout/process5"/>
    <dgm:cxn modelId="{A8F8C4EA-11ED-472F-86FD-43997F8658B3}" type="presParOf" srcId="{62D737C3-4127-45F8-A1E9-97A811771C38}" destId="{22E693F8-D126-4447-9CC6-2EA13E51D61A}" srcOrd="8" destOrd="0" presId="urn:microsoft.com/office/officeart/2005/8/layout/process5"/>
    <dgm:cxn modelId="{D0D2F47B-C3DB-41D7-BAA5-95FD16A37587}" type="presParOf" srcId="{62D737C3-4127-45F8-A1E9-97A811771C38}" destId="{E9015658-FD6D-4AB4-A541-620A73BF67F9}" srcOrd="9" destOrd="0" presId="urn:microsoft.com/office/officeart/2005/8/layout/process5"/>
    <dgm:cxn modelId="{81017187-CF53-4E25-BBBE-78137AF56BCD}" type="presParOf" srcId="{E9015658-FD6D-4AB4-A541-620A73BF67F9}" destId="{39B0F9EA-BAF9-4FC8-B442-35518952CB98}" srcOrd="0" destOrd="0" presId="urn:microsoft.com/office/officeart/2005/8/layout/process5"/>
    <dgm:cxn modelId="{C5CF2634-35B9-40D0-88C6-6D5C1DEE0EB3}" type="presParOf" srcId="{62D737C3-4127-45F8-A1E9-97A811771C38}" destId="{DBD337BC-3D89-4517-9991-25EAB77767DC}" srcOrd="10" destOrd="0" presId="urn:microsoft.com/office/officeart/2005/8/layout/process5"/>
    <dgm:cxn modelId="{B476CDA5-5180-4DFD-88B4-8459C41BB5EC}" type="presParOf" srcId="{62D737C3-4127-45F8-A1E9-97A811771C38}" destId="{919B00EA-763A-465D-BB43-3B1D0B0349B2}" srcOrd="11" destOrd="0" presId="urn:microsoft.com/office/officeart/2005/8/layout/process5"/>
    <dgm:cxn modelId="{EF77BAFF-387E-4A22-BBB7-27D25D3C2088}" type="presParOf" srcId="{919B00EA-763A-465D-BB43-3B1D0B0349B2}" destId="{FEE86CD3-F967-443B-9DEE-FC8DCFBFABB4}" srcOrd="0" destOrd="0" presId="urn:microsoft.com/office/officeart/2005/8/layout/process5"/>
    <dgm:cxn modelId="{20099860-22D0-4086-B309-10BFCC19F292}" type="presParOf" srcId="{62D737C3-4127-45F8-A1E9-97A811771C38}" destId="{0C97DC76-6D88-477E-A94D-C6F9A2B4716C}" srcOrd="12" destOrd="0" presId="urn:microsoft.com/office/officeart/2005/8/layout/process5"/>
    <dgm:cxn modelId="{A4787D57-8C25-463B-AA68-213CCEABBFDE}" type="presParOf" srcId="{62D737C3-4127-45F8-A1E9-97A811771C38}" destId="{E96E1A3C-1C3C-41B3-8293-56CD39759373}" srcOrd="13" destOrd="0" presId="urn:microsoft.com/office/officeart/2005/8/layout/process5"/>
    <dgm:cxn modelId="{14EBD482-B742-42A2-A41B-D86B53E98552}" type="presParOf" srcId="{E96E1A3C-1C3C-41B3-8293-56CD39759373}" destId="{EAC3AF8B-4C03-4197-B875-DC97E73B8DC1}" srcOrd="0" destOrd="0" presId="urn:microsoft.com/office/officeart/2005/8/layout/process5"/>
    <dgm:cxn modelId="{0C2EE95C-48A2-4DF0-B938-1B0E622C9FB9}" type="presParOf" srcId="{62D737C3-4127-45F8-A1E9-97A811771C38}" destId="{09A680D8-C664-4DAC-A4A8-836A58EE309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/>
      <dgm:spPr/>
      <dgm:t>
        <a:bodyPr/>
        <a:lstStyle/>
        <a:p>
          <a:r>
            <a:rPr kumimoji="1" lang="en-SG" dirty="0"/>
            <a:t>Are the features of my game well-received?</a:t>
          </a:r>
          <a:endParaRPr lang="en-US" dirty="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DD29CA87-22CA-4570-9E9C-F00A4461D256}">
      <dgm:prSet/>
      <dgm:spPr/>
      <dgm:t>
        <a:bodyPr/>
        <a:lstStyle/>
        <a:p>
          <a:r>
            <a:rPr kumimoji="1" lang="en-SG" dirty="0"/>
            <a:t>How do I obtain supporting data ASAP?</a:t>
          </a:r>
          <a:endParaRPr lang="en-US" dirty="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/>
      <dgm:t>
        <a:bodyPr/>
        <a:lstStyle/>
        <a:p>
          <a:endParaRPr lang="en-US"/>
        </a:p>
      </dgm:t>
    </dgm:pt>
    <dgm:pt modelId="{0ADBFA0B-6B78-4803-9DC1-4992ECE5FED6}">
      <dgm:prSet/>
      <dgm:spPr/>
      <dgm:t>
        <a:bodyPr/>
        <a:lstStyle/>
        <a:p>
          <a:r>
            <a:rPr kumimoji="1" lang="en-SG" dirty="0"/>
            <a:t>Any urgent issues to fix?</a:t>
          </a:r>
          <a:endParaRPr lang="en-US" dirty="0"/>
        </a:p>
      </dgm:t>
    </dgm:pt>
    <dgm:pt modelId="{2CFB7117-EB21-4EAE-98FA-EDF02B1D4DCB}" type="sib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D78D1768-62FC-4F0D-89D4-80B1E113D256}" type="par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ECB24FD6-FA07-46EA-831C-B4E848C73B7B}">
      <dgm:prSet/>
      <dgm:spPr/>
      <dgm:t>
        <a:bodyPr/>
        <a:lstStyle/>
        <a:p>
          <a:r>
            <a:rPr kumimoji="1" lang="en-SG" dirty="0"/>
            <a:t>What data supports this conclusion?</a:t>
          </a:r>
          <a:endParaRPr lang="en-US" dirty="0"/>
        </a:p>
      </dgm:t>
    </dgm:pt>
    <dgm:pt modelId="{689B33D4-118F-46B7-881E-E38A977D7AB8}" type="par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86700D5A-1519-4D5F-983B-F6241D1C4C34}" type="sib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5A437D3E-50E3-40BC-99E2-4EDD7A740420}">
      <dgm:prSet/>
      <dgm:spPr/>
      <dgm:t>
        <a:bodyPr/>
        <a:lstStyle/>
        <a:p>
          <a:r>
            <a:rPr kumimoji="1" lang="en-SG"/>
            <a:t>Which features in particular?</a:t>
          </a:r>
          <a:endParaRPr lang="en-US" dirty="0"/>
        </a:p>
      </dgm:t>
    </dgm:pt>
    <dgm:pt modelId="{6516CA62-0F01-45DF-8178-DC90C7B6EC60}" type="par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19B39525-59D9-48A8-8444-AC347B7A99EE}" type="sib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91BD35FC-C84D-461A-95E8-E298FB737E10}" type="pres">
      <dgm:prSet presAssocID="{5F637CBF-BB17-4DA6-B6E0-9E88A4E7390C}" presName="outerComposite" presStyleCnt="0">
        <dgm:presLayoutVars>
          <dgm:chMax val="5"/>
          <dgm:dir/>
          <dgm:resizeHandles val="exact"/>
        </dgm:presLayoutVars>
      </dgm:prSet>
      <dgm:spPr/>
    </dgm:pt>
    <dgm:pt modelId="{C972D990-0847-4DBF-8F4C-2437C9B966DA}" type="pres">
      <dgm:prSet presAssocID="{5F637CBF-BB17-4DA6-B6E0-9E88A4E7390C}" presName="dummyMaxCanvas" presStyleCnt="0">
        <dgm:presLayoutVars/>
      </dgm:prSet>
      <dgm:spPr/>
    </dgm:pt>
    <dgm:pt modelId="{03B53D3B-BD56-4F3C-BD4E-A1CFBC9AD44A}" type="pres">
      <dgm:prSet presAssocID="{5F637CBF-BB17-4DA6-B6E0-9E88A4E7390C}" presName="FiveNodes_1" presStyleLbl="node1" presStyleIdx="0" presStyleCnt="5">
        <dgm:presLayoutVars>
          <dgm:bulletEnabled val="1"/>
        </dgm:presLayoutVars>
      </dgm:prSet>
      <dgm:spPr/>
    </dgm:pt>
    <dgm:pt modelId="{11B797D2-50EF-428D-AD35-1A1DB732DFEE}" type="pres">
      <dgm:prSet presAssocID="{5F637CBF-BB17-4DA6-B6E0-9E88A4E7390C}" presName="FiveNodes_2" presStyleLbl="node1" presStyleIdx="1" presStyleCnt="5">
        <dgm:presLayoutVars>
          <dgm:bulletEnabled val="1"/>
        </dgm:presLayoutVars>
      </dgm:prSet>
      <dgm:spPr/>
    </dgm:pt>
    <dgm:pt modelId="{6230E65A-EED5-4477-9F59-8E3B84816BDC}" type="pres">
      <dgm:prSet presAssocID="{5F637CBF-BB17-4DA6-B6E0-9E88A4E7390C}" presName="FiveNodes_3" presStyleLbl="node1" presStyleIdx="2" presStyleCnt="5">
        <dgm:presLayoutVars>
          <dgm:bulletEnabled val="1"/>
        </dgm:presLayoutVars>
      </dgm:prSet>
      <dgm:spPr/>
    </dgm:pt>
    <dgm:pt modelId="{561E2D95-F258-431E-8B8B-D8958C93A0CE}" type="pres">
      <dgm:prSet presAssocID="{5F637CBF-BB17-4DA6-B6E0-9E88A4E7390C}" presName="FiveNodes_4" presStyleLbl="node1" presStyleIdx="3" presStyleCnt="5">
        <dgm:presLayoutVars>
          <dgm:bulletEnabled val="1"/>
        </dgm:presLayoutVars>
      </dgm:prSet>
      <dgm:spPr/>
    </dgm:pt>
    <dgm:pt modelId="{4D850483-7D0C-4F17-BCB8-ED25FA7743BC}" type="pres">
      <dgm:prSet presAssocID="{5F637CBF-BB17-4DA6-B6E0-9E88A4E7390C}" presName="FiveNodes_5" presStyleLbl="node1" presStyleIdx="4" presStyleCnt="5">
        <dgm:presLayoutVars>
          <dgm:bulletEnabled val="1"/>
        </dgm:presLayoutVars>
      </dgm:prSet>
      <dgm:spPr/>
    </dgm:pt>
    <dgm:pt modelId="{9675F071-A344-419F-AEB2-7A64742A7AD2}" type="pres">
      <dgm:prSet presAssocID="{5F637CBF-BB17-4DA6-B6E0-9E88A4E7390C}" presName="FiveConn_1-2" presStyleLbl="fgAccFollowNode1" presStyleIdx="0" presStyleCnt="4">
        <dgm:presLayoutVars>
          <dgm:bulletEnabled val="1"/>
        </dgm:presLayoutVars>
      </dgm:prSet>
      <dgm:spPr/>
    </dgm:pt>
    <dgm:pt modelId="{2936118A-AC22-4BC6-9BAE-724D8DB444D3}" type="pres">
      <dgm:prSet presAssocID="{5F637CBF-BB17-4DA6-B6E0-9E88A4E7390C}" presName="FiveConn_2-3" presStyleLbl="fgAccFollowNode1" presStyleIdx="1" presStyleCnt="4">
        <dgm:presLayoutVars>
          <dgm:bulletEnabled val="1"/>
        </dgm:presLayoutVars>
      </dgm:prSet>
      <dgm:spPr/>
    </dgm:pt>
    <dgm:pt modelId="{25F8CB36-93DA-4663-B2DA-F1963714E1BE}" type="pres">
      <dgm:prSet presAssocID="{5F637CBF-BB17-4DA6-B6E0-9E88A4E7390C}" presName="FiveConn_3-4" presStyleLbl="fgAccFollowNode1" presStyleIdx="2" presStyleCnt="4">
        <dgm:presLayoutVars>
          <dgm:bulletEnabled val="1"/>
        </dgm:presLayoutVars>
      </dgm:prSet>
      <dgm:spPr/>
    </dgm:pt>
    <dgm:pt modelId="{43D08BE8-BCED-4CB8-81D2-C898B0B34DB5}" type="pres">
      <dgm:prSet presAssocID="{5F637CBF-BB17-4DA6-B6E0-9E88A4E7390C}" presName="FiveConn_4-5" presStyleLbl="fgAccFollowNode1" presStyleIdx="3" presStyleCnt="4">
        <dgm:presLayoutVars>
          <dgm:bulletEnabled val="1"/>
        </dgm:presLayoutVars>
      </dgm:prSet>
      <dgm:spPr/>
    </dgm:pt>
    <dgm:pt modelId="{5BD79CFA-4F08-4567-A3B1-FD120AC1E180}" type="pres">
      <dgm:prSet presAssocID="{5F637CBF-BB17-4DA6-B6E0-9E88A4E7390C}" presName="FiveNodes_1_text" presStyleLbl="node1" presStyleIdx="4" presStyleCnt="5">
        <dgm:presLayoutVars>
          <dgm:bulletEnabled val="1"/>
        </dgm:presLayoutVars>
      </dgm:prSet>
      <dgm:spPr/>
    </dgm:pt>
    <dgm:pt modelId="{BAA9694E-3050-4BB6-8D53-9BF3FAE73277}" type="pres">
      <dgm:prSet presAssocID="{5F637CBF-BB17-4DA6-B6E0-9E88A4E7390C}" presName="FiveNodes_2_text" presStyleLbl="node1" presStyleIdx="4" presStyleCnt="5">
        <dgm:presLayoutVars>
          <dgm:bulletEnabled val="1"/>
        </dgm:presLayoutVars>
      </dgm:prSet>
      <dgm:spPr/>
    </dgm:pt>
    <dgm:pt modelId="{D7A6F3A3-248A-45F8-B070-8E558C2EFA65}" type="pres">
      <dgm:prSet presAssocID="{5F637CBF-BB17-4DA6-B6E0-9E88A4E7390C}" presName="FiveNodes_3_text" presStyleLbl="node1" presStyleIdx="4" presStyleCnt="5">
        <dgm:presLayoutVars>
          <dgm:bulletEnabled val="1"/>
        </dgm:presLayoutVars>
      </dgm:prSet>
      <dgm:spPr/>
    </dgm:pt>
    <dgm:pt modelId="{70F1EBB2-2AC9-4676-BBBB-ECC2A64D4BC0}" type="pres">
      <dgm:prSet presAssocID="{5F637CBF-BB17-4DA6-B6E0-9E88A4E7390C}" presName="FiveNodes_4_text" presStyleLbl="node1" presStyleIdx="4" presStyleCnt="5">
        <dgm:presLayoutVars>
          <dgm:bulletEnabled val="1"/>
        </dgm:presLayoutVars>
      </dgm:prSet>
      <dgm:spPr/>
    </dgm:pt>
    <dgm:pt modelId="{C3460D9F-A77F-47D8-8BC7-06B63C72B8A2}" type="pres">
      <dgm:prSet presAssocID="{5F637CBF-BB17-4DA6-B6E0-9E88A4E7390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95F619-FC33-4A23-B33B-9992DBBC7917}" type="presOf" srcId="{ECB24FD6-FA07-46EA-831C-B4E848C73B7B}" destId="{561E2D95-F258-431E-8B8B-D8958C93A0CE}" srcOrd="0" destOrd="0" presId="urn:microsoft.com/office/officeart/2005/8/layout/vProcess5"/>
    <dgm:cxn modelId="{5B30CB2B-B0B6-4534-B67C-61F4A4CB4A89}" srcId="{5F637CBF-BB17-4DA6-B6E0-9E88A4E7390C}" destId="{ECB24FD6-FA07-46EA-831C-B4E848C73B7B}" srcOrd="3" destOrd="0" parTransId="{689B33D4-118F-46B7-881E-E38A977D7AB8}" sibTransId="{86700D5A-1519-4D5F-983B-F6241D1C4C34}"/>
    <dgm:cxn modelId="{D33E732D-520A-4F6F-9725-A0ECDAAFCCA7}" type="presOf" srcId="{5A437D3E-50E3-40BC-99E2-4EDD7A740420}" destId="{D7A6F3A3-248A-45F8-B070-8E558C2EFA65}" srcOrd="1" destOrd="0" presId="urn:microsoft.com/office/officeart/2005/8/layout/vProcess5"/>
    <dgm:cxn modelId="{E9D1A95D-A9F2-45E5-96C0-C739CD405BBE}" type="presOf" srcId="{5F637CBF-BB17-4DA6-B6E0-9E88A4E7390C}" destId="{91BD35FC-C84D-461A-95E8-E298FB737E10}" srcOrd="0" destOrd="0" presId="urn:microsoft.com/office/officeart/2005/8/layout/vProcess5"/>
    <dgm:cxn modelId="{1C5CF14A-06BA-43A6-B150-9425451BC3A2}" type="presOf" srcId="{DD29CA87-22CA-4570-9E9C-F00A4461D256}" destId="{4D850483-7D0C-4F17-BCB8-ED25FA7743BC}" srcOrd="0" destOrd="0" presId="urn:microsoft.com/office/officeart/2005/8/layout/vProcess5"/>
    <dgm:cxn modelId="{48188E78-4FBA-4E62-867B-151C49C7540D}" type="presOf" srcId="{DD29CA87-22CA-4570-9E9C-F00A4461D256}" destId="{C3460D9F-A77F-47D8-8BC7-06B63C72B8A2}" srcOrd="1" destOrd="0" presId="urn:microsoft.com/office/officeart/2005/8/layout/vProcess5"/>
    <dgm:cxn modelId="{07D40459-CBF2-428D-A70A-FEB68211E60D}" type="presOf" srcId="{5A437D3E-50E3-40BC-99E2-4EDD7A740420}" destId="{6230E65A-EED5-4477-9F59-8E3B84816BDC}" srcOrd="0" destOrd="0" presId="urn:microsoft.com/office/officeart/2005/8/layout/vProcess5"/>
    <dgm:cxn modelId="{7DE1987D-05BE-40DA-89CA-922F84F2091B}" type="presOf" srcId="{4DC909A9-642E-423E-B78C-AE0367815794}" destId="{03B53D3B-BD56-4F3C-BD4E-A1CFBC9AD44A}" srcOrd="0" destOrd="0" presId="urn:microsoft.com/office/officeart/2005/8/layout/vProcess5"/>
    <dgm:cxn modelId="{8D538688-0982-43D4-A3BB-050A16CDA77C}" type="presOf" srcId="{ECB24FD6-FA07-46EA-831C-B4E848C73B7B}" destId="{70F1EBB2-2AC9-4676-BBBB-ECC2A64D4BC0}" srcOrd="1" destOrd="0" presId="urn:microsoft.com/office/officeart/2005/8/layout/vProcess5"/>
    <dgm:cxn modelId="{75FFB689-01D1-44E9-BDE7-7E569030D419}" srcId="{5F637CBF-BB17-4DA6-B6E0-9E88A4E7390C}" destId="{DD29CA87-22CA-4570-9E9C-F00A4461D256}" srcOrd="4" destOrd="0" parTransId="{0F535057-BD2D-4434-849F-0AAD5861695C}" sibTransId="{B50015EA-50C8-4241-9951-5895E7CE10D7}"/>
    <dgm:cxn modelId="{2D62C0A4-7C8E-4A33-A6AD-C4F5DCA52955}" type="presOf" srcId="{0ADBFA0B-6B78-4803-9DC1-4992ECE5FED6}" destId="{11B797D2-50EF-428D-AD35-1A1DB732DFEE}" srcOrd="0" destOrd="0" presId="urn:microsoft.com/office/officeart/2005/8/layout/vProcess5"/>
    <dgm:cxn modelId="{E61F38B3-4A6F-4AE9-A1B2-403CC6D3DC18}" type="presOf" srcId="{2CFB7117-EB21-4EAE-98FA-EDF02B1D4DCB}" destId="{2936118A-AC22-4BC6-9BAE-724D8DB444D3}" srcOrd="0" destOrd="0" presId="urn:microsoft.com/office/officeart/2005/8/layout/v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DE7E60C6-B29B-4067-8778-A33B93335850}" srcId="{5F637CBF-BB17-4DA6-B6E0-9E88A4E7390C}" destId="{5A437D3E-50E3-40BC-99E2-4EDD7A740420}" srcOrd="2" destOrd="0" parTransId="{6516CA62-0F01-45DF-8178-DC90C7B6EC60}" sibTransId="{19B39525-59D9-48A8-8444-AC347B7A99EE}"/>
    <dgm:cxn modelId="{87F63BC8-DD4A-4EF9-BB9D-0B3282257FC8}" type="presOf" srcId="{4DC909A9-642E-423E-B78C-AE0367815794}" destId="{5BD79CFA-4F08-4567-A3B1-FD120AC1E180}" srcOrd="1" destOrd="0" presId="urn:microsoft.com/office/officeart/2005/8/layout/vProcess5"/>
    <dgm:cxn modelId="{43E248D6-0057-4E46-BF71-EA434DBB68A4}" type="presOf" srcId="{19B39525-59D9-48A8-8444-AC347B7A99EE}" destId="{25F8CB36-93DA-4663-B2DA-F1963714E1BE}" srcOrd="0" destOrd="0" presId="urn:microsoft.com/office/officeart/2005/8/layout/vProcess5"/>
    <dgm:cxn modelId="{FD9B69ED-0AA5-4E09-B8B2-CD344A99438D}" srcId="{5F637CBF-BB17-4DA6-B6E0-9E88A4E7390C}" destId="{0ADBFA0B-6B78-4803-9DC1-4992ECE5FED6}" srcOrd="1" destOrd="0" parTransId="{D78D1768-62FC-4F0D-89D4-80B1E113D256}" sibTransId="{2CFB7117-EB21-4EAE-98FA-EDF02B1D4DCB}"/>
    <dgm:cxn modelId="{EBEC4DEE-DBF2-4A62-AA96-4B207EB1366C}" type="presOf" srcId="{86700D5A-1519-4D5F-983B-F6241D1C4C34}" destId="{43D08BE8-BCED-4CB8-81D2-C898B0B34DB5}" srcOrd="0" destOrd="0" presId="urn:microsoft.com/office/officeart/2005/8/layout/vProcess5"/>
    <dgm:cxn modelId="{3BEEE0F6-6B6B-4B39-851B-2564E6E5E0F3}" type="presOf" srcId="{0ADBFA0B-6B78-4803-9DC1-4992ECE5FED6}" destId="{BAA9694E-3050-4BB6-8D53-9BF3FAE73277}" srcOrd="1" destOrd="0" presId="urn:microsoft.com/office/officeart/2005/8/layout/vProcess5"/>
    <dgm:cxn modelId="{FC0590FC-44B5-40D8-A77C-AE0372475AB5}" type="presOf" srcId="{A59CF595-99F7-4E48-AEAC-9E4C71F7B8DD}" destId="{9675F071-A344-419F-AEB2-7A64742A7AD2}" srcOrd="0" destOrd="0" presId="urn:microsoft.com/office/officeart/2005/8/layout/vProcess5"/>
    <dgm:cxn modelId="{681D423A-DE0E-42C6-848F-36801045975F}" type="presParOf" srcId="{91BD35FC-C84D-461A-95E8-E298FB737E10}" destId="{C972D990-0847-4DBF-8F4C-2437C9B966DA}" srcOrd="0" destOrd="0" presId="urn:microsoft.com/office/officeart/2005/8/layout/vProcess5"/>
    <dgm:cxn modelId="{375C04B6-E0C9-4BA4-B735-2C8B5D56BD82}" type="presParOf" srcId="{91BD35FC-C84D-461A-95E8-E298FB737E10}" destId="{03B53D3B-BD56-4F3C-BD4E-A1CFBC9AD44A}" srcOrd="1" destOrd="0" presId="urn:microsoft.com/office/officeart/2005/8/layout/vProcess5"/>
    <dgm:cxn modelId="{A99EA052-E689-4C1C-8C8D-F57E675C110B}" type="presParOf" srcId="{91BD35FC-C84D-461A-95E8-E298FB737E10}" destId="{11B797D2-50EF-428D-AD35-1A1DB732DFEE}" srcOrd="2" destOrd="0" presId="urn:microsoft.com/office/officeart/2005/8/layout/vProcess5"/>
    <dgm:cxn modelId="{365E407A-8894-48C6-9204-D447D59932B7}" type="presParOf" srcId="{91BD35FC-C84D-461A-95E8-E298FB737E10}" destId="{6230E65A-EED5-4477-9F59-8E3B84816BDC}" srcOrd="3" destOrd="0" presId="urn:microsoft.com/office/officeart/2005/8/layout/vProcess5"/>
    <dgm:cxn modelId="{17429F11-175D-4F2C-85EF-D5A664512A47}" type="presParOf" srcId="{91BD35FC-C84D-461A-95E8-E298FB737E10}" destId="{561E2D95-F258-431E-8B8B-D8958C93A0CE}" srcOrd="4" destOrd="0" presId="urn:microsoft.com/office/officeart/2005/8/layout/vProcess5"/>
    <dgm:cxn modelId="{8D89D666-FACF-4127-A076-19AE9D7E537B}" type="presParOf" srcId="{91BD35FC-C84D-461A-95E8-E298FB737E10}" destId="{4D850483-7D0C-4F17-BCB8-ED25FA7743BC}" srcOrd="5" destOrd="0" presId="urn:microsoft.com/office/officeart/2005/8/layout/vProcess5"/>
    <dgm:cxn modelId="{16DD2CDE-73A0-4858-80D4-1192C0251D17}" type="presParOf" srcId="{91BD35FC-C84D-461A-95E8-E298FB737E10}" destId="{9675F071-A344-419F-AEB2-7A64742A7AD2}" srcOrd="6" destOrd="0" presId="urn:microsoft.com/office/officeart/2005/8/layout/vProcess5"/>
    <dgm:cxn modelId="{635741FF-5866-4290-8FF8-FBA146298A8B}" type="presParOf" srcId="{91BD35FC-C84D-461A-95E8-E298FB737E10}" destId="{2936118A-AC22-4BC6-9BAE-724D8DB444D3}" srcOrd="7" destOrd="0" presId="urn:microsoft.com/office/officeart/2005/8/layout/vProcess5"/>
    <dgm:cxn modelId="{0EBCF4D9-64A3-4C16-846C-878E4B931DAD}" type="presParOf" srcId="{91BD35FC-C84D-461A-95E8-E298FB737E10}" destId="{25F8CB36-93DA-4663-B2DA-F1963714E1BE}" srcOrd="8" destOrd="0" presId="urn:microsoft.com/office/officeart/2005/8/layout/vProcess5"/>
    <dgm:cxn modelId="{D83E3CD0-CF20-4DBD-99BE-66AE49701583}" type="presParOf" srcId="{91BD35FC-C84D-461A-95E8-E298FB737E10}" destId="{43D08BE8-BCED-4CB8-81D2-C898B0B34DB5}" srcOrd="9" destOrd="0" presId="urn:microsoft.com/office/officeart/2005/8/layout/vProcess5"/>
    <dgm:cxn modelId="{DEF45F47-E433-4684-A7A9-D65555D8A54A}" type="presParOf" srcId="{91BD35FC-C84D-461A-95E8-E298FB737E10}" destId="{5BD79CFA-4F08-4567-A3B1-FD120AC1E180}" srcOrd="10" destOrd="0" presId="urn:microsoft.com/office/officeart/2005/8/layout/vProcess5"/>
    <dgm:cxn modelId="{DC049118-0F17-4D91-8C99-B49A8F64AFB1}" type="presParOf" srcId="{91BD35FC-C84D-461A-95E8-E298FB737E10}" destId="{BAA9694E-3050-4BB6-8D53-9BF3FAE73277}" srcOrd="11" destOrd="0" presId="urn:microsoft.com/office/officeart/2005/8/layout/vProcess5"/>
    <dgm:cxn modelId="{E05D2C36-964A-4EF6-8F4D-35EB495D1770}" type="presParOf" srcId="{91BD35FC-C84D-461A-95E8-E298FB737E10}" destId="{D7A6F3A3-248A-45F8-B070-8E558C2EFA65}" srcOrd="12" destOrd="0" presId="urn:microsoft.com/office/officeart/2005/8/layout/vProcess5"/>
    <dgm:cxn modelId="{073F9AC0-3A5F-453E-BB59-89213BC91919}" type="presParOf" srcId="{91BD35FC-C84D-461A-95E8-E298FB737E10}" destId="{70F1EBB2-2AC9-4676-BBBB-ECC2A64D4BC0}" srcOrd="13" destOrd="0" presId="urn:microsoft.com/office/officeart/2005/8/layout/vProcess5"/>
    <dgm:cxn modelId="{22799CF9-EB36-43C0-99CB-F544EF9055DF}" type="presParOf" srcId="{91BD35FC-C84D-461A-95E8-E298FB737E10}" destId="{C3460D9F-A77F-47D8-8BC7-06B63C72B8A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91C99-0BF2-4F9F-AB33-5AD597D102AA}">
      <dsp:nvSpPr>
        <dsp:cNvPr id="0" name=""/>
        <dsp:cNvSpPr/>
      </dsp:nvSpPr>
      <dsp:spPr>
        <a:xfrm>
          <a:off x="31939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9C17F-3886-4709-9C26-D12CE0DEB68F}">
      <dsp:nvSpPr>
        <dsp:cNvPr id="0" name=""/>
        <dsp:cNvSpPr/>
      </dsp:nvSpPr>
      <dsp:spPr>
        <a:xfrm>
          <a:off x="52939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6DE34-5E39-476A-85FA-2C3B17EDDC55}">
      <dsp:nvSpPr>
        <dsp:cNvPr id="0" name=""/>
        <dsp:cNvSpPr/>
      </dsp:nvSpPr>
      <dsp:spPr>
        <a:xfrm>
          <a:off x="438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 dirty="0"/>
            <a:t>Unrealistic scope: 75%</a:t>
          </a:r>
          <a:endParaRPr lang="en-US" sz="1700" kern="1200" dirty="0"/>
        </a:p>
      </dsp:txBody>
      <dsp:txXfrm>
        <a:off x="4381" y="2190856"/>
        <a:ext cx="1615429" cy="646171"/>
      </dsp:txXfrm>
    </dsp:sp>
    <dsp:sp modelId="{D46E67A4-8BD7-4945-9BC0-4D7CC9376AFE}">
      <dsp:nvSpPr>
        <dsp:cNvPr id="0" name=""/>
        <dsp:cNvSpPr/>
      </dsp:nvSpPr>
      <dsp:spPr>
        <a:xfrm>
          <a:off x="221752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A5987-CB25-44C0-98E9-2C296887CFF3}">
      <dsp:nvSpPr>
        <dsp:cNvPr id="0" name=""/>
        <dsp:cNvSpPr/>
      </dsp:nvSpPr>
      <dsp:spPr>
        <a:xfrm>
          <a:off x="242752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C202-9921-4552-9DD5-5E7D6FAF9A26}">
      <dsp:nvSpPr>
        <dsp:cNvPr id="0" name=""/>
        <dsp:cNvSpPr/>
      </dsp:nvSpPr>
      <dsp:spPr>
        <a:xfrm>
          <a:off x="190251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Feature creep: 75%</a:t>
          </a:r>
          <a:endParaRPr lang="en-US" sz="1700" kern="1200"/>
        </a:p>
      </dsp:txBody>
      <dsp:txXfrm>
        <a:off x="1902511" y="2190856"/>
        <a:ext cx="1615429" cy="646171"/>
      </dsp:txXfrm>
    </dsp:sp>
    <dsp:sp modelId="{6CC8BDD7-F4CA-4BE2-A111-BBD8DEED3927}">
      <dsp:nvSpPr>
        <dsp:cNvPr id="0" name=""/>
        <dsp:cNvSpPr/>
      </dsp:nvSpPr>
      <dsp:spPr>
        <a:xfrm>
          <a:off x="411565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C5F8-F7F4-4415-9C5E-5AA445CAA7B6}">
      <dsp:nvSpPr>
        <dsp:cNvPr id="0" name=""/>
        <dsp:cNvSpPr/>
      </dsp:nvSpPr>
      <dsp:spPr>
        <a:xfrm>
          <a:off x="432565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FECF2-372B-456E-9A7B-1615F6A3AC69}">
      <dsp:nvSpPr>
        <dsp:cNvPr id="0" name=""/>
        <dsp:cNvSpPr/>
      </dsp:nvSpPr>
      <dsp:spPr>
        <a:xfrm>
          <a:off x="380064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Cutting features: 70%</a:t>
          </a:r>
          <a:endParaRPr lang="en-US" sz="1700" kern="1200"/>
        </a:p>
      </dsp:txBody>
      <dsp:txXfrm>
        <a:off x="3800641" y="2190856"/>
        <a:ext cx="1615429" cy="646171"/>
      </dsp:txXfrm>
    </dsp:sp>
    <dsp:sp modelId="{CD504EC2-4634-4788-9BE9-B3E9B078A90E}">
      <dsp:nvSpPr>
        <dsp:cNvPr id="0" name=""/>
        <dsp:cNvSpPr/>
      </dsp:nvSpPr>
      <dsp:spPr>
        <a:xfrm>
          <a:off x="601378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19E4F-4798-4C51-8B0C-B274E45A572D}">
      <dsp:nvSpPr>
        <dsp:cNvPr id="0" name=""/>
        <dsp:cNvSpPr/>
      </dsp:nvSpPr>
      <dsp:spPr>
        <a:xfrm>
          <a:off x="622378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4ABCB-7823-4392-93D8-97D6D7FC1B74}">
      <dsp:nvSpPr>
        <dsp:cNvPr id="0" name=""/>
        <dsp:cNvSpPr/>
      </dsp:nvSpPr>
      <dsp:spPr>
        <a:xfrm>
          <a:off x="569877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Design problems: 65%</a:t>
          </a:r>
          <a:endParaRPr lang="en-US" sz="1700" kern="1200"/>
        </a:p>
      </dsp:txBody>
      <dsp:txXfrm>
        <a:off x="5698771" y="2190856"/>
        <a:ext cx="1615429" cy="646171"/>
      </dsp:txXfrm>
    </dsp:sp>
    <dsp:sp modelId="{B113F35A-EE89-4279-9133-E4C9B832E352}">
      <dsp:nvSpPr>
        <dsp:cNvPr id="0" name=""/>
        <dsp:cNvSpPr/>
      </dsp:nvSpPr>
      <dsp:spPr>
        <a:xfrm>
          <a:off x="791191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224AC-385F-4A5D-BEFC-1CA975D926A7}">
      <dsp:nvSpPr>
        <dsp:cNvPr id="0" name=""/>
        <dsp:cNvSpPr/>
      </dsp:nvSpPr>
      <dsp:spPr>
        <a:xfrm>
          <a:off x="812191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7C131-B3A1-41B1-8647-86C319FB8114}">
      <dsp:nvSpPr>
        <dsp:cNvPr id="0" name=""/>
        <dsp:cNvSpPr/>
      </dsp:nvSpPr>
      <dsp:spPr>
        <a:xfrm>
          <a:off x="759690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Delays: 65%</a:t>
          </a:r>
          <a:endParaRPr lang="en-US" sz="1700" kern="1200" dirty="0"/>
        </a:p>
      </dsp:txBody>
      <dsp:txXfrm>
        <a:off x="7596901" y="2190856"/>
        <a:ext cx="1615429" cy="646171"/>
      </dsp:txXfrm>
    </dsp:sp>
    <dsp:sp modelId="{47571AC5-8FA1-44E2-A99C-CFEC1C68ECC0}">
      <dsp:nvSpPr>
        <dsp:cNvPr id="0" name=""/>
        <dsp:cNvSpPr/>
      </dsp:nvSpPr>
      <dsp:spPr>
        <a:xfrm>
          <a:off x="981004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09C64-3F55-47FD-87FE-C7B3DFA85F35}">
      <dsp:nvSpPr>
        <dsp:cNvPr id="0" name=""/>
        <dsp:cNvSpPr/>
      </dsp:nvSpPr>
      <dsp:spPr>
        <a:xfrm>
          <a:off x="1002004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A9977-E984-4769-AD8E-86C9C8555E9D}">
      <dsp:nvSpPr>
        <dsp:cNvPr id="0" name=""/>
        <dsp:cNvSpPr/>
      </dsp:nvSpPr>
      <dsp:spPr>
        <a:xfrm>
          <a:off x="949503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Technological problems: 60%</a:t>
          </a:r>
          <a:endParaRPr lang="en-US" sz="1700" kern="1200"/>
        </a:p>
      </dsp:txBody>
      <dsp:txXfrm>
        <a:off x="9495031" y="2190856"/>
        <a:ext cx="1615429" cy="64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558DA-EC4C-4D0D-B669-4BEC00940832}">
      <dsp:nvSpPr>
        <dsp:cNvPr id="0" name=""/>
        <dsp:cNvSpPr/>
      </dsp:nvSpPr>
      <dsp:spPr>
        <a:xfrm>
          <a:off x="462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000" kern="1200" dirty="0"/>
            <a:t>New content released</a:t>
          </a:r>
          <a:endParaRPr lang="en-US" sz="2000" kern="1200" dirty="0"/>
        </a:p>
      </dsp:txBody>
      <dsp:txXfrm>
        <a:off x="40157" y="466958"/>
        <a:ext cx="1950930" cy="1142131"/>
      </dsp:txXfrm>
    </dsp:sp>
    <dsp:sp modelId="{30B2D163-EBC3-40BD-8069-9899FC89DC2B}">
      <dsp:nvSpPr>
        <dsp:cNvPr id="0" name=""/>
        <dsp:cNvSpPr/>
      </dsp:nvSpPr>
      <dsp:spPr>
        <a:xfrm>
          <a:off x="220455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04556" y="887588"/>
        <a:ext cx="300064" cy="300873"/>
      </dsp:txXfrm>
    </dsp:sp>
    <dsp:sp modelId="{61610B2A-F7FB-4F72-9FFE-A425E5569374}">
      <dsp:nvSpPr>
        <dsp:cNvPr id="0" name=""/>
        <dsp:cNvSpPr/>
      </dsp:nvSpPr>
      <dsp:spPr>
        <a:xfrm>
          <a:off x="283541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Managers want player sentiment on new content</a:t>
          </a:r>
          <a:endParaRPr lang="en-US" sz="2000" kern="1200" dirty="0"/>
        </a:p>
      </dsp:txBody>
      <dsp:txXfrm>
        <a:off x="2870952" y="466958"/>
        <a:ext cx="1950930" cy="1142131"/>
      </dsp:txXfrm>
    </dsp:sp>
    <dsp:sp modelId="{33B5CEEB-B3CB-4F01-A178-DA03F764237B}">
      <dsp:nvSpPr>
        <dsp:cNvPr id="0" name=""/>
        <dsp:cNvSpPr/>
      </dsp:nvSpPr>
      <dsp:spPr>
        <a:xfrm>
          <a:off x="5035351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035351" y="887588"/>
        <a:ext cx="300064" cy="300873"/>
      </dsp:txXfrm>
    </dsp:sp>
    <dsp:sp modelId="{E1A6352F-56B8-4C8F-A71D-3D154C2E539F}">
      <dsp:nvSpPr>
        <dsp:cNvPr id="0" name=""/>
        <dsp:cNvSpPr/>
      </dsp:nvSpPr>
      <dsp:spPr>
        <a:xfrm>
          <a:off x="566621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Executives talk to veterans and/or trawl forums manually</a:t>
          </a:r>
          <a:endParaRPr lang="en-US" sz="2000" kern="1200" dirty="0"/>
        </a:p>
      </dsp:txBody>
      <dsp:txXfrm>
        <a:off x="5701747" y="466958"/>
        <a:ext cx="1950930" cy="1142131"/>
      </dsp:txXfrm>
    </dsp:sp>
    <dsp:sp modelId="{6F37FAD5-9DB7-4E14-96AC-2CDEC72269A5}">
      <dsp:nvSpPr>
        <dsp:cNvPr id="0" name=""/>
        <dsp:cNvSpPr/>
      </dsp:nvSpPr>
      <dsp:spPr>
        <a:xfrm>
          <a:off x="786614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66146" y="887588"/>
        <a:ext cx="300064" cy="300873"/>
      </dsp:txXfrm>
    </dsp:sp>
    <dsp:sp modelId="{47F5B251-7EE6-4AF6-B3B6-A1082E1AA80D}">
      <dsp:nvSpPr>
        <dsp:cNvPr id="0" name=""/>
        <dsp:cNvSpPr/>
      </dsp:nvSpPr>
      <dsp:spPr>
        <a:xfrm>
          <a:off x="849700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Veterans cannot represent whole player base</a:t>
          </a:r>
          <a:endParaRPr lang="en-US" sz="2000" kern="1200" dirty="0"/>
        </a:p>
      </dsp:txBody>
      <dsp:txXfrm>
        <a:off x="8532542" y="466958"/>
        <a:ext cx="1950930" cy="1142131"/>
      </dsp:txXfrm>
    </dsp:sp>
    <dsp:sp modelId="{36575DA7-69C6-48E8-A9A9-DE3F992EEF35}">
      <dsp:nvSpPr>
        <dsp:cNvPr id="0" name=""/>
        <dsp:cNvSpPr/>
      </dsp:nvSpPr>
      <dsp:spPr>
        <a:xfrm rot="5400000">
          <a:off x="9293675" y="178616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357571" y="1822559"/>
        <a:ext cx="300873" cy="300064"/>
      </dsp:txXfrm>
    </dsp:sp>
    <dsp:sp modelId="{22E693F8-D126-4447-9CC6-2EA13E51D61A}">
      <dsp:nvSpPr>
        <dsp:cNvPr id="0" name=""/>
        <dsp:cNvSpPr/>
      </dsp:nvSpPr>
      <dsp:spPr>
        <a:xfrm>
          <a:off x="849700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Not practical to read 10,000 forum posts</a:t>
          </a:r>
          <a:endParaRPr lang="en-US" sz="2000" kern="1200" dirty="0"/>
        </a:p>
      </dsp:txBody>
      <dsp:txXfrm>
        <a:off x="8532542" y="2488955"/>
        <a:ext cx="1950930" cy="1142131"/>
      </dsp:txXfrm>
    </dsp:sp>
    <dsp:sp modelId="{E9015658-FD6D-4AB4-A541-620A73BF67F9}">
      <dsp:nvSpPr>
        <dsp:cNvPr id="0" name=""/>
        <dsp:cNvSpPr/>
      </dsp:nvSpPr>
      <dsp:spPr>
        <a:xfrm rot="10800000">
          <a:off x="789041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8019009" y="2909584"/>
        <a:ext cx="300064" cy="300873"/>
      </dsp:txXfrm>
    </dsp:sp>
    <dsp:sp modelId="{DBD337BC-3D89-4517-9991-25EAB77767DC}">
      <dsp:nvSpPr>
        <dsp:cNvPr id="0" name=""/>
        <dsp:cNvSpPr/>
      </dsp:nvSpPr>
      <dsp:spPr>
        <a:xfrm>
          <a:off x="566621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“Best guess” from brief skim of news, forums &amp; social media</a:t>
          </a:r>
          <a:endParaRPr lang="en-US" sz="2000" kern="1200" dirty="0"/>
        </a:p>
      </dsp:txBody>
      <dsp:txXfrm>
        <a:off x="5701747" y="2488955"/>
        <a:ext cx="1950930" cy="1142131"/>
      </dsp:txXfrm>
    </dsp:sp>
    <dsp:sp modelId="{919B00EA-763A-465D-BB43-3B1D0B0349B2}">
      <dsp:nvSpPr>
        <dsp:cNvPr id="0" name=""/>
        <dsp:cNvSpPr/>
      </dsp:nvSpPr>
      <dsp:spPr>
        <a:xfrm rot="10800000">
          <a:off x="5059615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5188214" y="2909584"/>
        <a:ext cx="300064" cy="300873"/>
      </dsp:txXfrm>
    </dsp:sp>
    <dsp:sp modelId="{0C97DC76-6D88-477E-A94D-C6F9A2B4716C}">
      <dsp:nvSpPr>
        <dsp:cNvPr id="0" name=""/>
        <dsp:cNvSpPr/>
      </dsp:nvSpPr>
      <dsp:spPr>
        <a:xfrm>
          <a:off x="283541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Cannot confidently ascertain player sentiment</a:t>
          </a:r>
          <a:endParaRPr lang="en-US" sz="2000" kern="1200" dirty="0"/>
        </a:p>
      </dsp:txBody>
      <dsp:txXfrm>
        <a:off x="2870952" y="2488955"/>
        <a:ext cx="1950930" cy="1142131"/>
      </dsp:txXfrm>
    </dsp:sp>
    <dsp:sp modelId="{E96E1A3C-1C3C-41B3-8293-56CD39759373}">
      <dsp:nvSpPr>
        <dsp:cNvPr id="0" name=""/>
        <dsp:cNvSpPr/>
      </dsp:nvSpPr>
      <dsp:spPr>
        <a:xfrm rot="10800000">
          <a:off x="222882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2357419" y="2909584"/>
        <a:ext cx="300064" cy="300873"/>
      </dsp:txXfrm>
    </dsp:sp>
    <dsp:sp modelId="{09A680D8-C664-4DAC-A4A8-836A58EE3096}">
      <dsp:nvSpPr>
        <dsp:cNvPr id="0" name=""/>
        <dsp:cNvSpPr/>
      </dsp:nvSpPr>
      <dsp:spPr>
        <a:xfrm>
          <a:off x="462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Recommended actions may not be what players want</a:t>
          </a:r>
          <a:endParaRPr lang="en-US" sz="1900" kern="1200" dirty="0"/>
        </a:p>
      </dsp:txBody>
      <dsp:txXfrm>
        <a:off x="40157" y="2488955"/>
        <a:ext cx="1950930" cy="114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53D3B-BD56-4F3C-BD4E-A1CFBC9AD44A}">
      <dsp:nvSpPr>
        <dsp:cNvPr id="0" name=""/>
        <dsp:cNvSpPr/>
      </dsp:nvSpPr>
      <dsp:spPr>
        <a:xfrm>
          <a:off x="0" y="0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Are the features of my game well-received?</a:t>
          </a:r>
          <a:endParaRPr lang="en-US" sz="2900" kern="1200" dirty="0"/>
        </a:p>
      </dsp:txBody>
      <dsp:txXfrm>
        <a:off x="19866" y="19866"/>
        <a:ext cx="6816338" cy="638553"/>
      </dsp:txXfrm>
    </dsp:sp>
    <dsp:sp modelId="{11B797D2-50EF-428D-AD35-1A1DB732DFEE}">
      <dsp:nvSpPr>
        <dsp:cNvPr id="0" name=""/>
        <dsp:cNvSpPr/>
      </dsp:nvSpPr>
      <dsp:spPr>
        <a:xfrm>
          <a:off x="569595" y="772491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Any urgent issues to fix?</a:t>
          </a:r>
          <a:endParaRPr lang="en-US" sz="2900" kern="1200" dirty="0"/>
        </a:p>
      </dsp:txBody>
      <dsp:txXfrm>
        <a:off x="589461" y="792357"/>
        <a:ext cx="6577407" cy="638553"/>
      </dsp:txXfrm>
    </dsp:sp>
    <dsp:sp modelId="{6230E65A-EED5-4477-9F59-8E3B84816BDC}">
      <dsp:nvSpPr>
        <dsp:cNvPr id="0" name=""/>
        <dsp:cNvSpPr/>
      </dsp:nvSpPr>
      <dsp:spPr>
        <a:xfrm>
          <a:off x="1139189" y="1544983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Which features in particular?</a:t>
          </a:r>
          <a:endParaRPr lang="en-US" sz="2900" kern="1200" dirty="0"/>
        </a:p>
      </dsp:txBody>
      <dsp:txXfrm>
        <a:off x="1159055" y="1564849"/>
        <a:ext cx="6577407" cy="638553"/>
      </dsp:txXfrm>
    </dsp:sp>
    <dsp:sp modelId="{561E2D95-F258-431E-8B8B-D8958C93A0CE}">
      <dsp:nvSpPr>
        <dsp:cNvPr id="0" name=""/>
        <dsp:cNvSpPr/>
      </dsp:nvSpPr>
      <dsp:spPr>
        <a:xfrm>
          <a:off x="1708784" y="2317474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What data supports this conclusion?</a:t>
          </a:r>
          <a:endParaRPr lang="en-US" sz="2900" kern="1200" dirty="0"/>
        </a:p>
      </dsp:txBody>
      <dsp:txXfrm>
        <a:off x="1728650" y="2337340"/>
        <a:ext cx="6577407" cy="638553"/>
      </dsp:txXfrm>
    </dsp:sp>
    <dsp:sp modelId="{4D850483-7D0C-4F17-BCB8-ED25FA7743BC}">
      <dsp:nvSpPr>
        <dsp:cNvPr id="0" name=""/>
        <dsp:cNvSpPr/>
      </dsp:nvSpPr>
      <dsp:spPr>
        <a:xfrm>
          <a:off x="2278379" y="3089966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How do I obtain supporting data ASAP?</a:t>
          </a:r>
          <a:endParaRPr lang="en-US" sz="2900" kern="1200" dirty="0"/>
        </a:p>
      </dsp:txBody>
      <dsp:txXfrm>
        <a:off x="2298245" y="3109832"/>
        <a:ext cx="6577407" cy="638553"/>
      </dsp:txXfrm>
    </dsp:sp>
    <dsp:sp modelId="{9675F071-A344-419F-AEB2-7A64742A7AD2}">
      <dsp:nvSpPr>
        <dsp:cNvPr id="0" name=""/>
        <dsp:cNvSpPr/>
      </dsp:nvSpPr>
      <dsp:spPr>
        <a:xfrm>
          <a:off x="7186734" y="495525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285933" y="495525"/>
        <a:ext cx="242487" cy="331766"/>
      </dsp:txXfrm>
    </dsp:sp>
    <dsp:sp modelId="{2936118A-AC22-4BC6-9BAE-724D8DB444D3}">
      <dsp:nvSpPr>
        <dsp:cNvPr id="0" name=""/>
        <dsp:cNvSpPr/>
      </dsp:nvSpPr>
      <dsp:spPr>
        <a:xfrm>
          <a:off x="7756329" y="1268016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7855528" y="1268016"/>
        <a:ext cx="242487" cy="331766"/>
      </dsp:txXfrm>
    </dsp:sp>
    <dsp:sp modelId="{25F8CB36-93DA-4663-B2DA-F1963714E1BE}">
      <dsp:nvSpPr>
        <dsp:cNvPr id="0" name=""/>
        <dsp:cNvSpPr/>
      </dsp:nvSpPr>
      <dsp:spPr>
        <a:xfrm>
          <a:off x="8325924" y="2029203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425123" y="2029203"/>
        <a:ext cx="242487" cy="331766"/>
      </dsp:txXfrm>
    </dsp:sp>
    <dsp:sp modelId="{43D08BE8-BCED-4CB8-81D2-C898B0B34DB5}">
      <dsp:nvSpPr>
        <dsp:cNvPr id="0" name=""/>
        <dsp:cNvSpPr/>
      </dsp:nvSpPr>
      <dsp:spPr>
        <a:xfrm>
          <a:off x="8895519" y="2809231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994718" y="2809231"/>
        <a:ext cx="242487" cy="331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707B1-DCE7-4B8B-9B8F-1816169FFDEB}" type="datetimeFigureOut">
              <a:rPr kumimoji="1" lang="ja-JP" altLang="en-US" smtClean="0"/>
              <a:t>2019/8/1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28E5-2E6A-4995-87B9-607783D244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14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Scrapes </a:t>
            </a:r>
            <a:r>
              <a:rPr lang="en-SG" altLang="ja-JP" sz="1200" dirty="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Assigns sentiment </a:t>
            </a:r>
            <a:r>
              <a:rPr lang="en-SG" altLang="ja-JP" sz="1200" dirty="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Outputs a snapshot</a:t>
            </a:r>
            <a:endParaRPr kumimoji="1" lang="en-SG" altLang="ja-JP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18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Scrapes </a:t>
            </a:r>
            <a:r>
              <a:rPr lang="en-SG" altLang="ja-JP" sz="1200" dirty="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Assigns sentiment </a:t>
            </a:r>
            <a:r>
              <a:rPr lang="en-SG" altLang="ja-JP" sz="1200" dirty="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Outputs a snapshot</a:t>
            </a:r>
            <a:endParaRPr kumimoji="1" lang="en-SG" altLang="ja-JP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93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5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SG" altLang="ja-JP" dirty="0"/>
              <a:t>Language detection is scored by probability. Language of a document is more reliable because it returns a </a:t>
            </a:r>
            <a:r>
              <a:rPr kumimoji="1" lang="en-SG" altLang="ja-JP" dirty="0" err="1"/>
              <a:t>dict</a:t>
            </a:r>
            <a:r>
              <a:rPr kumimoji="1" lang="en-SG" altLang="ja-JP" dirty="0"/>
              <a:t> or lists of average probability scores across the whole document, then selects the highest-probability language.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92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e.g. Review 1 has 2 topics, Tactical Gameplay and Strategic Gameplay. One is positive and the other negative.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Essentially, for this review, the data we can get looks like this: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|</a:t>
            </a:r>
            <a:r>
              <a:rPr kumimoji="1" lang="en-GB" altLang="ja-JP" dirty="0" err="1"/>
              <a:t>Topic|Score</a:t>
            </a:r>
            <a:r>
              <a:rPr kumimoji="1" lang="en-GB" altLang="ja-JP" dirty="0"/>
              <a:t>|</a:t>
            </a:r>
          </a:p>
          <a:p>
            <a:r>
              <a:rPr kumimoji="1" lang="en-GB" altLang="ja-JP" dirty="0"/>
              <a:t>|:----|----:|</a:t>
            </a:r>
          </a:p>
          <a:p>
            <a:r>
              <a:rPr kumimoji="1" lang="en-GB" altLang="ja-JP" dirty="0"/>
              <a:t>|Tactical Gameplay|1|</a:t>
            </a:r>
          </a:p>
          <a:p>
            <a:r>
              <a:rPr kumimoji="1" lang="en-GB" altLang="ja-JP" dirty="0"/>
              <a:t>|Strategic Gameplay| -1|</a:t>
            </a:r>
          </a:p>
          <a:p>
            <a:endParaRPr kumimoji="1" lang="en-GB" altLang="ja-JP" dirty="0"/>
          </a:p>
          <a:p>
            <a:endParaRPr kumimoji="1" lang="en-GB" altLang="ja-JP" dirty="0"/>
          </a:p>
          <a:p>
            <a:r>
              <a:rPr kumimoji="1" lang="en-GB" altLang="ja-JP" dirty="0"/>
              <a:t>Going one level higher, the dataset generally looks like this: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|Review| Topic | Score |</a:t>
            </a:r>
          </a:p>
          <a:p>
            <a:r>
              <a:rPr kumimoji="1" lang="en-GB" altLang="ja-JP" dirty="0"/>
              <a:t>|----:|----|----:|</a:t>
            </a:r>
          </a:p>
          <a:p>
            <a:r>
              <a:rPr kumimoji="1" lang="en-GB" altLang="ja-JP" dirty="0"/>
              <a:t>|1|Tactical Gameplay|1|</a:t>
            </a:r>
          </a:p>
          <a:p>
            <a:r>
              <a:rPr kumimoji="1" lang="en-GB" altLang="ja-JP" dirty="0"/>
              <a:t>|1|Strategic Gameplay|-1|</a:t>
            </a:r>
          </a:p>
          <a:p>
            <a:r>
              <a:rPr kumimoji="1" lang="en-GB" altLang="ja-JP" dirty="0"/>
              <a:t>|2|Characters|1|</a:t>
            </a:r>
          </a:p>
          <a:p>
            <a:r>
              <a:rPr kumimoji="1" lang="en-GB" altLang="ja-JP" dirty="0"/>
              <a:t>|2|Strategic Gameplay|1|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In human English...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For each review in the dataset, the model:</a:t>
            </a:r>
          </a:p>
          <a:p>
            <a:r>
              <a:rPr kumimoji="1" lang="en-GB" altLang="ja-JP" dirty="0"/>
              <a:t>    1. Identifies topics in a review</a:t>
            </a:r>
          </a:p>
          <a:p>
            <a:r>
              <a:rPr kumimoji="1" lang="en-GB" altLang="ja-JP" dirty="0"/>
              <a:t>    2. Scores topic based on the dominant sentiment out of all sentences</a:t>
            </a:r>
          </a:p>
          <a:p>
            <a:r>
              <a:rPr kumimoji="1" lang="en-GB" altLang="ja-JP" dirty="0"/>
              <a:t>    3. </a:t>
            </a:r>
          </a:p>
          <a:p>
            <a:r>
              <a:rPr kumimoji="1" lang="en-GB" altLang="ja-JP" dirty="0"/>
              <a:t>    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This kind of scoring is more akin to how a human would read a review and score the sentiment for each topic in that review.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2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cgamesn.com/steam-revenue-2017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file:///C:\Users\Alfred\Documents\GitHub\steamvox\viz\lda_01_raw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file:///C:\Users\Alfred\Documents\GitHub\steamvox\viz\lda_fin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7" Type="http://schemas.openxmlformats.org/officeDocument/2006/relationships/hyperlink" Target="https://forums.totalwar.com/discussion/234237/meet-the-warlords-warlord-poster-master-list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hyperlink" Target="https://www.strategygamer.com/articles/total-war-three-kingdoms-gameplay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store.steampowered.com/app/779340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www.howtogeek.com/163452/everything-you-need-to-know-about-the-blue-screen-of-death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220686446_What_went_wrong_A_survey_of_problems_in_game_development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sv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y.io/api/tokenizer" TargetMode="External"/><Relationship Id="rId3" Type="http://schemas.openxmlformats.org/officeDocument/2006/relationships/hyperlink" Target="https://blog.insightdatascience.com/topic-modeling-and-sentiment-analysis-to-pinpoint-the-perfect-doctor-6a8fdd4a3904" TargetMode="External"/><Relationship Id="rId7" Type="http://schemas.openxmlformats.org/officeDocument/2006/relationships/hyperlink" Target="https://www.machinelearningplus.com/nlp/topic-modeling-gensim-python/" TargetMode="External"/><Relationship Id="rId2" Type="http://schemas.openxmlformats.org/officeDocument/2006/relationships/hyperlink" Target="https://github.com/nuwapi/DoctorSnapshot/tree/master/sr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nl/syntok" TargetMode="External"/><Relationship Id="rId5" Type="http://schemas.openxmlformats.org/officeDocument/2006/relationships/hyperlink" Target="https://gist.github.com/nealrs/96342d8231b75cf4bb82" TargetMode="External"/><Relationship Id="rId4" Type="http://schemas.openxmlformats.org/officeDocument/2006/relationships/hyperlink" Target="https://github.com/woctezuma/download-steam-review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C87A-1F8D-4F5B-88D9-A481F54AD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SG" altLang="ja-JP" sz="6000" dirty="0">
                <a:solidFill>
                  <a:srgbClr val="FFFF00"/>
                </a:solidFill>
              </a:rPr>
              <a:t>SteamVox</a:t>
            </a:r>
            <a:br>
              <a:rPr kumimoji="1" lang="en-SG" altLang="ja-JP" sz="6000" dirty="0">
                <a:solidFill>
                  <a:srgbClr val="FFFF00"/>
                </a:solidFill>
              </a:rPr>
            </a:b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1CB04-4D43-4F6F-80AE-567DB3927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353462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SG" altLang="ja-JP" sz="2800" dirty="0">
                <a:solidFill>
                  <a:schemeClr val="tx1"/>
                </a:solidFill>
              </a:rPr>
              <a:t>Steam Reviews: Topic Modelling And </a:t>
            </a:r>
          </a:p>
          <a:p>
            <a:pPr algn="ctr"/>
            <a:r>
              <a:rPr lang="en-SG" altLang="ja-JP" sz="2800" dirty="0">
                <a:solidFill>
                  <a:schemeClr val="tx1"/>
                </a:solidFill>
              </a:rPr>
              <a:t>Sentiment Analysis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FACC-A016-48A6-A77B-01B4031F251D}"/>
              </a:ext>
            </a:extLst>
          </p:cNvPr>
          <p:cNvSpPr txBox="1"/>
          <p:nvPr/>
        </p:nvSpPr>
        <p:spPr>
          <a:xfrm>
            <a:off x="3941685" y="5284435"/>
            <a:ext cx="4474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ja-JP" sz="2400" dirty="0"/>
              <a:t>Capstone Project by Alfred Tang </a:t>
            </a:r>
          </a:p>
          <a:p>
            <a:pPr algn="ctr"/>
            <a:r>
              <a:rPr lang="en-SG" altLang="ja-JP" dirty="0"/>
              <a:t>Data Science Immersive 8</a:t>
            </a:r>
          </a:p>
          <a:p>
            <a:pPr algn="ctr"/>
            <a:r>
              <a:rPr lang="en-SG" altLang="ja-JP" dirty="0"/>
              <a:t>General Assembly</a:t>
            </a:r>
          </a:p>
          <a:p>
            <a:pPr algn="ctr"/>
            <a:r>
              <a:rPr kumimoji="1" lang="en-SG" altLang="ja-JP" dirty="0"/>
              <a:t>August 2019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35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32" y="618518"/>
            <a:ext cx="10164762" cy="1478570"/>
          </a:xfrm>
        </p:spPr>
        <p:txBody>
          <a:bodyPr>
            <a:normAutofit/>
          </a:bodyPr>
          <a:lstStyle/>
          <a:p>
            <a:r>
              <a:rPr kumimoji="1" lang="en-SG" altLang="ja-JP" dirty="0">
                <a:solidFill>
                  <a:srgbClr val="FFFF00"/>
                </a:solidFill>
              </a:rPr>
              <a:t>Real-World Example: Online Game Publication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154632"/>
              </p:ext>
            </p:extLst>
          </p:nvPr>
        </p:nvGraphicFramePr>
        <p:xfrm>
          <a:off x="834185" y="1957041"/>
          <a:ext cx="10523630" cy="4098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B2A093-D1F0-42BB-9EAD-9D8AE48DA117}"/>
              </a:ext>
            </a:extLst>
          </p:cNvPr>
          <p:cNvSpPr txBox="1"/>
          <p:nvPr/>
        </p:nvSpPr>
        <p:spPr>
          <a:xfrm>
            <a:off x="9311127" y="5668856"/>
            <a:ext cx="231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1 per min </a:t>
            </a:r>
            <a:r>
              <a:rPr kumimoji="1" lang="en-SG" altLang="ja-JP" dirty="0">
                <a:sym typeface="Wingdings" panose="05000000000000000000" pitchFamily="2" charset="2"/>
              </a:rPr>
              <a:t> 20.83 </a:t>
            </a:r>
          </a:p>
          <a:p>
            <a:r>
              <a:rPr kumimoji="1" lang="en-SG" altLang="ja-JP" dirty="0">
                <a:sym typeface="Wingdings" panose="05000000000000000000" pitchFamily="2" charset="2"/>
              </a:rPr>
              <a:t>working days! (assuming 0 failures)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77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dirty="0">
                <a:solidFill>
                  <a:srgbClr val="FFFF00"/>
                </a:solidFill>
              </a:rPr>
              <a:t>Problem Statement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456580"/>
              </p:ext>
            </p:extLst>
          </p:nvPr>
        </p:nvGraphicFramePr>
        <p:xfrm>
          <a:off x="1141411" y="2228296"/>
          <a:ext cx="9906000" cy="3768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7" y="2689715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 dirty="0">
                <a:solidFill>
                  <a:srgbClr val="FFFF00"/>
                </a:solidFill>
              </a:rPr>
              <a:t>How </a:t>
            </a:r>
            <a:r>
              <a:rPr lang="en-SG" altLang="ja-JP" sz="4800" dirty="0">
                <a:solidFill>
                  <a:srgbClr val="FFFF00"/>
                </a:solidFill>
              </a:rPr>
              <a:t>does SteamVox </a:t>
            </a:r>
            <a:r>
              <a:rPr kumimoji="1" lang="en-SG" altLang="ja-JP" sz="4800" dirty="0">
                <a:solidFill>
                  <a:srgbClr val="FFFF00"/>
                </a:solidFill>
              </a:rPr>
              <a:t>help?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dirty="0" err="1">
                <a:solidFill>
                  <a:srgbClr val="FFFF00"/>
                </a:solidFill>
              </a:rPr>
              <a:t>Steamvox</a:t>
            </a:r>
            <a:r>
              <a:rPr lang="en-SG" altLang="ja-JP" sz="4800" dirty="0">
                <a:solidFill>
                  <a:srgbClr val="FFFF00"/>
                </a:solidFill>
              </a:rPr>
              <a:t>: An Overview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Scrape</a:t>
            </a:r>
          </a:p>
          <a:p>
            <a:pPr algn="ctr"/>
            <a:r>
              <a:rPr kumimoji="1" lang="en-SG" altLang="ja-JP" dirty="0"/>
              <a:t>reviews</a:t>
            </a:r>
            <a:endParaRPr kumimoji="1" lang="ja-JP" altLang="en-US" dirty="0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Filter, </a:t>
            </a:r>
          </a:p>
          <a:p>
            <a:pPr algn="ctr"/>
            <a:r>
              <a:rPr kumimoji="1" lang="en-SG" altLang="ja-JP" dirty="0"/>
              <a:t>tokenise, </a:t>
            </a:r>
          </a:p>
          <a:p>
            <a:pPr algn="ctr"/>
            <a:r>
              <a:rPr kumimoji="1" lang="en-SG" altLang="ja-JP" dirty="0"/>
              <a:t>clean</a:t>
            </a:r>
            <a:endParaRPr kumimoji="1" lang="ja-JP" alt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Topic </a:t>
            </a:r>
          </a:p>
          <a:p>
            <a:pPr algn="ctr"/>
            <a:r>
              <a:rPr kumimoji="1" lang="en-SG" altLang="ja-JP" dirty="0"/>
              <a:t>Modelling</a:t>
            </a:r>
          </a:p>
          <a:p>
            <a:pPr algn="ctr"/>
            <a:r>
              <a:rPr kumimoji="1" lang="en-SG" altLang="ja-JP" dirty="0"/>
              <a:t>(LDA)</a:t>
            </a:r>
            <a:endParaRPr kumimoji="1" lang="ja-JP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Assess </a:t>
            </a:r>
          </a:p>
          <a:p>
            <a:pPr algn="ctr"/>
            <a:r>
              <a:rPr kumimoji="1" lang="en-SG" altLang="ja-JP" dirty="0"/>
              <a:t>modelled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Get insights</a:t>
            </a:r>
            <a:endParaRPr kumimoji="1" lang="ja-JP" altLang="en-US" dirty="0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Assign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Score</a:t>
            </a:r>
          </a:p>
          <a:p>
            <a:pPr algn="ctr"/>
            <a:r>
              <a:rPr kumimoji="1" lang="en-SG" altLang="ja-JP" dirty="0"/>
              <a:t>sentiment</a:t>
            </a:r>
            <a:endParaRPr kumimoji="1" lang="ja-JP" alt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Improve</a:t>
            </a:r>
          </a:p>
          <a:p>
            <a:pPr algn="ctr"/>
            <a:r>
              <a:rPr kumimoji="1" lang="en-SG" altLang="ja-JP" dirty="0"/>
              <a:t>features</a:t>
            </a:r>
            <a:endParaRPr kumimoji="1" lang="ja-JP" altLang="en-US" dirty="0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PROFIT!</a:t>
            </a:r>
            <a:endParaRPr kumimoji="1" lang="ja-JP" altLang="en-US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Happy players spend money</a:t>
            </a:r>
            <a:endParaRPr kumimoji="1" lang="ja-JP" alt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Make sequel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70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dirty="0" err="1">
                <a:solidFill>
                  <a:srgbClr val="FFFF00"/>
                </a:solidFill>
              </a:rPr>
              <a:t>Steamvox</a:t>
            </a:r>
            <a:r>
              <a:rPr lang="en-SG" altLang="ja-JP" sz="4800" dirty="0">
                <a:solidFill>
                  <a:srgbClr val="FFFF00"/>
                </a:solidFill>
              </a:rPr>
              <a:t>: An Overview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Scrape</a:t>
            </a:r>
          </a:p>
          <a:p>
            <a:pPr algn="ctr"/>
            <a:r>
              <a:rPr kumimoji="1" lang="en-SG" altLang="ja-JP" dirty="0"/>
              <a:t>reviews</a:t>
            </a:r>
            <a:endParaRPr kumimoji="1" lang="ja-JP" altLang="en-US" dirty="0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Filter, </a:t>
            </a:r>
          </a:p>
          <a:p>
            <a:pPr algn="ctr"/>
            <a:r>
              <a:rPr kumimoji="1" lang="en-SG" altLang="ja-JP" dirty="0"/>
              <a:t>tokenise, </a:t>
            </a:r>
          </a:p>
          <a:p>
            <a:pPr algn="ctr"/>
            <a:r>
              <a:rPr kumimoji="1" lang="en-SG" altLang="ja-JP" dirty="0"/>
              <a:t>clean</a:t>
            </a:r>
            <a:endParaRPr kumimoji="1" lang="ja-JP" alt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Topic </a:t>
            </a:r>
          </a:p>
          <a:p>
            <a:pPr algn="ctr"/>
            <a:r>
              <a:rPr kumimoji="1" lang="en-SG" altLang="ja-JP" dirty="0"/>
              <a:t>Modelling</a:t>
            </a:r>
          </a:p>
          <a:p>
            <a:pPr algn="ctr"/>
            <a:r>
              <a:rPr kumimoji="1" lang="en-SG" altLang="ja-JP" dirty="0"/>
              <a:t>(LDA)</a:t>
            </a:r>
            <a:endParaRPr kumimoji="1" lang="ja-JP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Assess </a:t>
            </a:r>
          </a:p>
          <a:p>
            <a:pPr algn="ctr"/>
            <a:r>
              <a:rPr kumimoji="1" lang="en-SG" altLang="ja-JP" dirty="0"/>
              <a:t>modelled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Get insights</a:t>
            </a:r>
            <a:endParaRPr kumimoji="1" lang="ja-JP" altLang="en-US" dirty="0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Assign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Score</a:t>
            </a:r>
          </a:p>
          <a:p>
            <a:pPr algn="ctr"/>
            <a:r>
              <a:rPr kumimoji="1" lang="en-SG" altLang="ja-JP" dirty="0"/>
              <a:t>sentiment</a:t>
            </a:r>
            <a:endParaRPr kumimoji="1" lang="ja-JP" alt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Improve</a:t>
            </a:r>
          </a:p>
          <a:p>
            <a:pPr algn="ctr"/>
            <a:r>
              <a:rPr kumimoji="1" lang="en-SG" altLang="ja-JP" dirty="0"/>
              <a:t>features</a:t>
            </a:r>
            <a:endParaRPr kumimoji="1" lang="ja-JP" altLang="en-US" dirty="0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PROFIT!</a:t>
            </a:r>
            <a:endParaRPr kumimoji="1" lang="ja-JP" altLang="en-US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Happy players spend money</a:t>
            </a:r>
            <a:endParaRPr kumimoji="1" lang="ja-JP" alt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Make sequel</a:t>
            </a:r>
            <a:endParaRPr kumimoji="1" lang="ja-JP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17F52B-4719-4A6C-AE74-99BD160C3871}"/>
              </a:ext>
            </a:extLst>
          </p:cNvPr>
          <p:cNvSpPr/>
          <p:nvPr/>
        </p:nvSpPr>
        <p:spPr>
          <a:xfrm>
            <a:off x="10189880" y="2051048"/>
            <a:ext cx="1751901" cy="10579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3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(1)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8431A-CB49-49B3-A297-F63C44597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" t="947"/>
          <a:stretch/>
        </p:blipFill>
        <p:spPr>
          <a:xfrm>
            <a:off x="1141412" y="1765004"/>
            <a:ext cx="10048874" cy="42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(2)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4400A-D75A-4308-93A2-865854D5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" t="1210" b="1934"/>
          <a:stretch/>
        </p:blipFill>
        <p:spPr>
          <a:xfrm>
            <a:off x="1139660" y="1743740"/>
            <a:ext cx="10079628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EEDFE-E382-4F97-B6B3-E54C42C8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" t="731"/>
          <a:stretch/>
        </p:blipFill>
        <p:spPr>
          <a:xfrm>
            <a:off x="1105788" y="1765000"/>
            <a:ext cx="10292759" cy="4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0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6" y="1796580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 dirty="0">
                <a:solidFill>
                  <a:srgbClr val="FFFF00"/>
                </a:solidFill>
              </a:rPr>
              <a:t>What differentiates SteamVox?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3C5B4B-3EC2-4297-A57D-766A004ED59E}"/>
              </a:ext>
            </a:extLst>
          </p:cNvPr>
          <p:cNvSpPr txBox="1">
            <a:spLocks/>
          </p:cNvSpPr>
          <p:nvPr/>
        </p:nvSpPr>
        <p:spPr>
          <a:xfrm>
            <a:off x="1000195" y="3593806"/>
            <a:ext cx="1019160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ja-JP" sz="4800" dirty="0">
                <a:latin typeface="+mn-lt"/>
              </a:rPr>
              <a:t>No similar tool available on Steam or </a:t>
            </a:r>
            <a:r>
              <a:rPr lang="en-SG" altLang="ja-JP" sz="4800" dirty="0" err="1">
                <a:latin typeface="+mn-lt"/>
              </a:rPr>
              <a:t>SteamSpy</a:t>
            </a:r>
            <a:r>
              <a:rPr lang="en-SG" altLang="ja-JP" sz="4800" dirty="0">
                <a:latin typeface="+mn-lt"/>
              </a:rPr>
              <a:t> (Yet)</a:t>
            </a:r>
            <a:endParaRPr lang="ja-JP" alt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45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SteamVox in a nutshell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SG" altLang="ja-JP" sz="3200" dirty="0"/>
              <a:t>Steam – online PC game app store</a:t>
            </a:r>
          </a:p>
          <a:p>
            <a:endParaRPr kumimoji="1" lang="en-SG" altLang="ja-JP" sz="2800" dirty="0"/>
          </a:p>
          <a:p>
            <a:r>
              <a:rPr kumimoji="1" lang="en-SG" altLang="ja-JP" sz="3200" dirty="0"/>
              <a:t>Vox – “Voice” in Latin</a:t>
            </a:r>
          </a:p>
          <a:p>
            <a:pPr lvl="1"/>
            <a:r>
              <a:rPr lang="en-SG" altLang="ja-JP" sz="2800" dirty="0"/>
              <a:t>Vox </a:t>
            </a:r>
            <a:r>
              <a:rPr lang="en-SG" altLang="ja-JP" sz="2800" dirty="0" err="1"/>
              <a:t>populi</a:t>
            </a:r>
            <a:r>
              <a:rPr lang="en-SG" altLang="ja-JP" sz="2800" dirty="0"/>
              <a:t>, </a:t>
            </a:r>
            <a:r>
              <a:rPr lang="en-SG" altLang="ja-JP" sz="2800" dirty="0" err="1"/>
              <a:t>vox</a:t>
            </a:r>
            <a:r>
              <a:rPr lang="en-SG" altLang="ja-JP" sz="2800" dirty="0"/>
              <a:t> </a:t>
            </a:r>
            <a:r>
              <a:rPr lang="en-SG" altLang="ja-JP" sz="2800" dirty="0" err="1"/>
              <a:t>dei</a:t>
            </a:r>
            <a:r>
              <a:rPr lang="en-SG" altLang="ja-JP" sz="2800" dirty="0"/>
              <a:t> – voice of people, voice of God</a:t>
            </a:r>
          </a:p>
          <a:p>
            <a:pPr lvl="1"/>
            <a:r>
              <a:rPr lang="en-SG" altLang="ja-JP" sz="2800" dirty="0"/>
              <a:t>Customer opinions are valuable data</a:t>
            </a:r>
            <a:endParaRPr kumimoji="1" lang="en-SG" altLang="ja-JP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2559F-6550-4323-82DB-6896AFCE7781}"/>
              </a:ext>
            </a:extLst>
          </p:cNvPr>
          <p:cNvSpPr txBox="1"/>
          <p:nvPr/>
        </p:nvSpPr>
        <p:spPr>
          <a:xfrm>
            <a:off x="5858539" y="6239482"/>
            <a:ext cx="557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/>
              <a:t>*Source: </a:t>
            </a:r>
            <a:r>
              <a:rPr lang="en-SG" altLang="ja-JP" dirty="0">
                <a:hlinkClick r:id="rId2"/>
              </a:rPr>
              <a:t>https://www.pcgamesn.com/steam-revenue-2017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24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 Reviews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548" y="5491540"/>
            <a:ext cx="3554413" cy="1231043"/>
          </a:xfrm>
        </p:spPr>
        <p:txBody>
          <a:bodyPr anchor="ctr">
            <a:normAutofit fontScale="70000" lnSpcReduction="20000"/>
          </a:bodyPr>
          <a:lstStyle/>
          <a:p>
            <a:r>
              <a:rPr lang="en-SG" altLang="ja-JP" dirty="0"/>
              <a:t>Graph provides overall sentiment</a:t>
            </a:r>
          </a:p>
          <a:p>
            <a:r>
              <a:rPr lang="en-SG" altLang="ja-JP" dirty="0"/>
              <a:t>Granular details, e.g. sentiment on specific features </a:t>
            </a:r>
            <a:r>
              <a:rPr lang="en-SG" altLang="ja-JP" u="sng" dirty="0"/>
              <a:t>not available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D02B4-72C9-4411-B2DC-AE16DCD0D2E8}"/>
              </a:ext>
            </a:extLst>
          </p:cNvPr>
          <p:cNvSpPr txBox="1"/>
          <p:nvPr/>
        </p:nvSpPr>
        <p:spPr>
          <a:xfrm>
            <a:off x="8085671" y="5333957"/>
            <a:ext cx="2231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1400" dirty="0"/>
              <a:t>Review ratings over time for </a:t>
            </a:r>
          </a:p>
          <a:p>
            <a:r>
              <a:rPr kumimoji="1" lang="en-SG" altLang="ja-JP" sz="1400" dirty="0"/>
              <a:t>Total War: Three Kingdoms</a:t>
            </a:r>
            <a:endParaRPr kumimoji="1" lang="ja-JP" alt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FFA90-0CA8-43AA-A5A3-86AADAEC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4" y="1720372"/>
            <a:ext cx="8445535" cy="36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 Reviews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30772"/>
            <a:ext cx="9342289" cy="1538129"/>
          </a:xfrm>
        </p:spPr>
        <p:txBody>
          <a:bodyPr anchor="t" anchorCtr="0">
            <a:normAutofit/>
          </a:bodyPr>
          <a:lstStyle/>
          <a:p>
            <a:r>
              <a:rPr lang="en-SG" altLang="ja-JP" dirty="0"/>
              <a:t>Similar to social media posts</a:t>
            </a:r>
          </a:p>
          <a:p>
            <a:pPr lvl="1"/>
            <a:r>
              <a:rPr lang="en-SG" altLang="ja-JP" dirty="0"/>
              <a:t>Mostly short reviews with general comments</a:t>
            </a:r>
          </a:p>
          <a:p>
            <a:pPr lvl="1"/>
            <a:r>
              <a:rPr lang="en-SG" altLang="ja-JP" dirty="0"/>
              <a:t>Spam is common, especially for Free-to-Play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D4D86-BF3D-4663-8C0C-02FA8F00A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0"/>
          <a:stretch/>
        </p:blipFill>
        <p:spPr>
          <a:xfrm>
            <a:off x="632953" y="1964665"/>
            <a:ext cx="11201400" cy="25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6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SteamVox on Tableau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6C1D3-9443-4AE3-B0FE-D9774325D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0" t="9020" r="15581" b="20619"/>
          <a:stretch/>
        </p:blipFill>
        <p:spPr>
          <a:xfrm>
            <a:off x="1788226" y="1777467"/>
            <a:ext cx="8612372" cy="4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SteamVox on Tableau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24FE7-DFB2-4D27-9421-921BE88FC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9" t="9020" r="15583" b="20147"/>
          <a:stretch/>
        </p:blipFill>
        <p:spPr>
          <a:xfrm>
            <a:off x="1785259" y="1762584"/>
            <a:ext cx="8618306" cy="48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8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SteamVox v0.1 Dataset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 fontScale="85000" lnSpcReduction="20000"/>
          </a:bodyPr>
          <a:lstStyle/>
          <a:p>
            <a:r>
              <a:rPr kumimoji="1" lang="en-SG" altLang="ja-JP" sz="3200" dirty="0"/>
              <a:t>Review Source</a:t>
            </a:r>
          </a:p>
          <a:p>
            <a:pPr lvl="1"/>
            <a:r>
              <a:rPr lang="en-SG" altLang="ja-JP" sz="2800" dirty="0"/>
              <a:t>Steam API</a:t>
            </a:r>
          </a:p>
          <a:p>
            <a:pPr lvl="1"/>
            <a:endParaRPr lang="en-SG" altLang="ja-JP" sz="2800" dirty="0"/>
          </a:p>
          <a:p>
            <a:pPr lvl="1"/>
            <a:r>
              <a:rPr lang="en-SG" altLang="ja-JP" sz="2800" dirty="0"/>
              <a:t>Only owners can write reviews</a:t>
            </a:r>
          </a:p>
          <a:p>
            <a:pPr lvl="2"/>
            <a:r>
              <a:rPr lang="en-SG" altLang="ja-JP" sz="2600" dirty="0"/>
              <a:t>Anyone can review F2P games</a:t>
            </a:r>
          </a:p>
          <a:p>
            <a:pPr lvl="2"/>
            <a:endParaRPr lang="en-SG" altLang="ja-JP" sz="2600" dirty="0"/>
          </a:p>
          <a:p>
            <a:pPr lvl="1"/>
            <a:r>
              <a:rPr lang="en-SG" altLang="ja-JP" sz="2800" dirty="0"/>
              <a:t>Paid games get fewer spam reviews</a:t>
            </a:r>
          </a:p>
          <a:p>
            <a:pPr lvl="2"/>
            <a:r>
              <a:rPr lang="en-SG" altLang="ja-JP" sz="2600" dirty="0"/>
              <a:t>Tried filtering reviews for CS:GO</a:t>
            </a:r>
          </a:p>
          <a:p>
            <a:pPr lvl="2"/>
            <a:r>
              <a:rPr lang="en-SG" altLang="ja-JP" sz="2600" dirty="0"/>
              <a:t>92,074 reviews over 1 year</a:t>
            </a:r>
          </a:p>
          <a:p>
            <a:pPr lvl="2"/>
            <a:r>
              <a:rPr lang="en-SG" altLang="ja-JP" sz="2600" dirty="0"/>
              <a:t>Only 6000 reviews have at least 5 words</a:t>
            </a:r>
          </a:p>
          <a:p>
            <a:pPr lvl="1"/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55926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SteamVox v0.1 Dataset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/>
          </a:bodyPr>
          <a:lstStyle/>
          <a:p>
            <a:r>
              <a:rPr lang="en-SG" altLang="ja-JP" sz="3200" dirty="0"/>
              <a:t>Review Counts</a:t>
            </a:r>
          </a:p>
          <a:p>
            <a:pPr lvl="1"/>
            <a:r>
              <a:rPr lang="en-SG" altLang="ja-JP" sz="2800" dirty="0"/>
              <a:t>8,235 English Steam reviews</a:t>
            </a:r>
          </a:p>
          <a:p>
            <a:pPr lvl="2"/>
            <a:r>
              <a:rPr lang="en-SG" altLang="ja-JP" sz="2400" dirty="0"/>
              <a:t>8,150 unique reviews</a:t>
            </a:r>
          </a:p>
          <a:p>
            <a:pPr lvl="2"/>
            <a:endParaRPr lang="en-SG" altLang="ja-JP" sz="2400" dirty="0"/>
          </a:p>
          <a:p>
            <a:pPr lvl="1"/>
            <a:r>
              <a:rPr lang="en-SG" altLang="ja-JP" sz="2800" dirty="0"/>
              <a:t>3,661 determined usable </a:t>
            </a:r>
          </a:p>
          <a:p>
            <a:pPr lvl="2"/>
            <a:r>
              <a:rPr lang="en-SG" altLang="ja-JP" sz="2400" dirty="0"/>
              <a:t>&gt; 100,000 words</a:t>
            </a:r>
          </a:p>
        </p:txBody>
      </p:sp>
    </p:spTree>
    <p:extLst>
      <p:ext uri="{BB962C8B-B14F-4D97-AF65-F5344CB8AC3E}">
        <p14:creationId xmlns:p14="http://schemas.microsoft.com/office/powerpoint/2010/main" val="245447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Anatomy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43130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dirty="0"/>
              <a:t>Scraping</a:t>
            </a:r>
          </a:p>
          <a:p>
            <a:pPr lvl="1"/>
            <a:r>
              <a:rPr lang="en-SG" altLang="ja-JP" dirty="0" err="1"/>
              <a:t>steamreviews</a:t>
            </a:r>
            <a:r>
              <a:rPr lang="en-SG" altLang="ja-JP" dirty="0"/>
              <a:t>, a Python package by </a:t>
            </a:r>
            <a:r>
              <a:rPr lang="en-SG" altLang="ja-JP" dirty="0" err="1"/>
              <a:t>woctezuma</a:t>
            </a:r>
            <a:endParaRPr lang="en-SG" altLang="ja-JP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dirty="0"/>
              <a:t>Cleaning and Tokenisation</a:t>
            </a:r>
          </a:p>
          <a:p>
            <a:pPr lvl="1"/>
            <a:r>
              <a:rPr lang="en-SG" altLang="ja-JP" dirty="0"/>
              <a:t>NLTK, </a:t>
            </a:r>
            <a:r>
              <a:rPr lang="en-SG" altLang="ja-JP" dirty="0" err="1"/>
              <a:t>SpaCy</a:t>
            </a:r>
            <a:r>
              <a:rPr lang="en-SG" altLang="ja-JP" dirty="0"/>
              <a:t>, genism, </a:t>
            </a:r>
            <a:r>
              <a:rPr lang="en-SG" altLang="ja-JP" dirty="0" err="1"/>
              <a:t>Syntok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Topic Modelling</a:t>
            </a:r>
          </a:p>
          <a:p>
            <a:pPr lvl="1"/>
            <a:r>
              <a:rPr lang="en-SG" altLang="ja-JP" dirty="0"/>
              <a:t>Latent Dirichlet Allocation, genism, </a:t>
            </a:r>
            <a:r>
              <a:rPr lang="en-SG" altLang="ja-JP" dirty="0" err="1"/>
              <a:t>ldaMulticore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Sentiment Analysis</a:t>
            </a:r>
          </a:p>
          <a:p>
            <a:pPr lvl="1"/>
            <a:r>
              <a:rPr lang="en-SG" altLang="ja-JP" dirty="0"/>
              <a:t>VADER </a:t>
            </a:r>
            <a:r>
              <a:rPr lang="en-SG" altLang="ja-JP" dirty="0" err="1"/>
              <a:t>SentimentIntensityAnalyzer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Generate snapshots</a:t>
            </a:r>
          </a:p>
          <a:p>
            <a:pPr marL="971550" lvl="1" indent="-514350">
              <a:buFont typeface="+mj-lt"/>
              <a:buAutoNum type="romanLcPeriod"/>
            </a:pPr>
            <a:endParaRPr lang="en-SG" altLang="ja-JP" dirty="0"/>
          </a:p>
          <a:p>
            <a:pPr marL="914400" lvl="1" indent="-457200">
              <a:buFont typeface="+mj-lt"/>
              <a:buAutoNum type="romanLcPeriod"/>
            </a:pPr>
            <a:endParaRPr lang="en-SG" altLang="ja-JP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200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1. Scraping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steamreviews package</a:t>
            </a:r>
          </a:p>
          <a:p>
            <a:pPr lvl="2"/>
            <a:r>
              <a:rPr lang="en-SG" altLang="ja-JP" sz="3200"/>
              <a:t>pip install steamreviews</a:t>
            </a:r>
          </a:p>
          <a:p>
            <a:pPr lvl="2"/>
            <a:r>
              <a:rPr lang="en-SG" altLang="ja-JP" sz="3200"/>
              <a:t>Get appID from Steam Store</a:t>
            </a:r>
          </a:p>
          <a:p>
            <a:pPr lvl="2"/>
            <a:r>
              <a:rPr lang="en-SG" altLang="ja-JP" sz="3200"/>
              <a:t>Call scraping function, input appID </a:t>
            </a:r>
          </a:p>
          <a:p>
            <a:pPr lvl="2"/>
            <a:r>
              <a:rPr lang="en-SG" altLang="ja-JP" sz="3200"/>
              <a:t>steamreviews queries Steam API</a:t>
            </a:r>
            <a:endParaRPr lang="en-SG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2634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1. Scraping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93E61-9640-4605-A021-17642DEE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E1854-A146-49A4-A842-9B198B09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4" y="1801797"/>
            <a:ext cx="1086293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Objectives: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 dirty="0"/>
              <a:t>Get coherent reviews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30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 dirty="0"/>
              <a:t>Clean reviews so LDA Model can process them</a:t>
            </a:r>
          </a:p>
        </p:txBody>
      </p:sp>
    </p:spTree>
    <p:extLst>
      <p:ext uri="{BB962C8B-B14F-4D97-AF65-F5344CB8AC3E}">
        <p14:creationId xmlns:p14="http://schemas.microsoft.com/office/powerpoint/2010/main" val="23788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What is Steam?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F5F18-0D4B-40A6-A721-F6F9E9EE00A1}"/>
              </a:ext>
            </a:extLst>
          </p:cNvPr>
          <p:cNvSpPr txBox="1"/>
          <p:nvPr/>
        </p:nvSpPr>
        <p:spPr>
          <a:xfrm>
            <a:off x="7705817" y="5468035"/>
            <a:ext cx="327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ja-JP" dirty="0"/>
              <a:t>Image source: Valve Corp</a:t>
            </a:r>
            <a:endParaRPr lang="en-SG" altLang="ja-JP" dirty="0">
              <a:hlinkClick r:id="rId2"/>
            </a:endParaRPr>
          </a:p>
          <a:p>
            <a:r>
              <a:rPr lang="en-SG" altLang="ja-JP" dirty="0">
                <a:hlinkClick r:id="rId2"/>
              </a:rPr>
              <a:t>https://store.steampowered.com/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D6932-E18E-474C-91D8-816DCB79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097088"/>
            <a:ext cx="4663861" cy="3541714"/>
          </a:xfrm>
        </p:spPr>
        <p:txBody>
          <a:bodyPr>
            <a:normAutofit/>
          </a:bodyPr>
          <a:lstStyle/>
          <a:p>
            <a:r>
              <a:rPr lang="en-SG" altLang="ja-JP" sz="2800" dirty="0"/>
              <a:t>Biggest online distributor for PC games</a:t>
            </a:r>
          </a:p>
          <a:p>
            <a:pPr lvl="1"/>
            <a:r>
              <a:rPr lang="en-SG" altLang="ja-JP" sz="2400" dirty="0"/>
              <a:t>Huge market share</a:t>
            </a:r>
          </a:p>
          <a:p>
            <a:pPr lvl="1"/>
            <a:r>
              <a:rPr lang="en-SG" altLang="ja-JP" sz="2400" dirty="0"/>
              <a:t>18% of all PC game sales globally (US$4.3 billion, 2017)*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CB2E-AB60-4320-8D87-F2FAF6302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11" y="1396546"/>
            <a:ext cx="6550414" cy="39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7C37A-A4F3-4956-A293-A670A03E3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426526"/>
            <a:ext cx="4649783" cy="823912"/>
          </a:xfrm>
        </p:spPr>
        <p:txBody>
          <a:bodyPr/>
          <a:lstStyle/>
          <a:p>
            <a:r>
              <a:rPr kumimoji="1" lang="en-SG" altLang="ja-JP" dirty="0"/>
              <a:t>Original text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8EA092-8E1C-4A70-987F-879FC1A5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302983"/>
            <a:ext cx="5350830" cy="33375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ja-JP" dirty="0"/>
              <a:t>As a Chinese player and a fan of Three Kingdoms, I've never thought that a foreign company can make such a fantastic Three Kingdoms game. The Creative Assembly did its best to make the game immersive and close to the history. So shut up and take my money.</a:t>
            </a:r>
            <a:endParaRPr kumimoji="1" lang="ja-JP" alt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827BE6-9DA9-4BC2-9484-7DD464362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050" y="1479071"/>
            <a:ext cx="4646602" cy="823912"/>
          </a:xfrm>
        </p:spPr>
        <p:txBody>
          <a:bodyPr/>
          <a:lstStyle/>
          <a:p>
            <a:r>
              <a:rPr kumimoji="1" lang="en-SG" altLang="ja-JP" dirty="0"/>
              <a:t>CLEAN, Tokenised Text</a:t>
            </a:r>
            <a:endParaRPr kumimoji="1" lang="ja-JP" alt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B8CB72-804D-4477-8753-3279EA43F559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797050" y="2302983"/>
            <a:ext cx="4348470" cy="28571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n-SG" altLang="ja-JP" sz="1800" dirty="0">
              <a:latin typeface="Arial Unicode MS"/>
              <a:ea typeface="var(--jp-code-font-family)"/>
            </a:endParaRPr>
          </a:p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ja-JP" altLang="ja-JP" sz="1800" dirty="0">
                <a:latin typeface="Arial Unicode MS"/>
                <a:ea typeface="var(--jp-code-font-family)"/>
              </a:rPr>
              <a:t>['chinese', 'player', 'fan', 'three', 'kingdoms', 'thought', 'foreign', 'company', 'fantastic', 'three', 'kingdoms', 'creative', 'assembly', 'best', 'immersive', 'close', 'history', 'shut', 'money']</a:t>
            </a:r>
            <a:r>
              <a:rPr kumimoji="0" lang="ja-JP" altLang="ja-JP" sz="1600" dirty="0"/>
              <a:t> </a:t>
            </a:r>
            <a:endParaRPr kumimoji="0" lang="ja-JP" altLang="ja-JP" sz="44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This will </a:t>
            </a:r>
            <a:r>
              <a:rPr lang="en-SG" altLang="ja-JP" sz="3600" dirty="0">
                <a:solidFill>
                  <a:srgbClr val="FFFF00"/>
                </a:solidFill>
              </a:rPr>
              <a:t>make or break</a:t>
            </a:r>
            <a:r>
              <a:rPr lang="en-SG" altLang="ja-JP" sz="3600" dirty="0"/>
              <a:t> the topic model!</a:t>
            </a:r>
          </a:p>
          <a:p>
            <a:pPr lvl="1"/>
            <a:r>
              <a:rPr lang="en-SG" altLang="ja-JP" sz="3600" dirty="0"/>
              <a:t>Cleaning will be revisited many times as the topic model is improved</a:t>
            </a:r>
          </a:p>
          <a:p>
            <a:pPr lvl="1"/>
            <a:r>
              <a:rPr lang="en-SG" altLang="ja-JP" sz="3600" dirty="0"/>
              <a:t>Choice of tokenisation tools also matters</a:t>
            </a:r>
          </a:p>
          <a:p>
            <a:pPr lvl="2"/>
            <a:r>
              <a:rPr lang="en-SG" altLang="ja-JP" sz="3400" dirty="0"/>
              <a:t>Most popular package not always the right tool</a:t>
            </a:r>
            <a:endParaRPr lang="en-SG" altLang="ja-JP" sz="3000" dirty="0"/>
          </a:p>
        </p:txBody>
      </p:sp>
    </p:spTree>
    <p:extLst>
      <p:ext uri="{BB962C8B-B14F-4D97-AF65-F5344CB8AC3E}">
        <p14:creationId xmlns:p14="http://schemas.microsoft.com/office/powerpoint/2010/main" val="290190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SG" altLang="ja-JP" sz="3600" dirty="0"/>
              <a:t>Steps: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Filter reviews by conditions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Tokenise reviews into lists of important terms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Identify phrases (n-grams)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Lemmatise each token and retain only nouns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143300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81950-6F4E-4B43-A90B-A443E2B9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6" y="3284538"/>
            <a:ext cx="7753350" cy="2952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1. Filtering reviews</a:t>
            </a:r>
          </a:p>
          <a:p>
            <a:pPr lvl="2"/>
            <a:r>
              <a:rPr lang="en-SG" altLang="ja-JP" sz="3400" dirty="0"/>
              <a:t>Raw data</a:t>
            </a:r>
          </a:p>
          <a:p>
            <a:pPr lvl="1"/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59326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Unusable!</a:t>
            </a:r>
            <a:endParaRPr kumimoji="1" lang="ja-JP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3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42BD3-450B-4359-B9D4-3ABA0B431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"/>
          <a:stretch/>
        </p:blipFill>
        <p:spPr>
          <a:xfrm>
            <a:off x="2203448" y="3513011"/>
            <a:ext cx="7781925" cy="289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73268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1</a:t>
            </a:r>
            <a:r>
              <a:rPr lang="en-SG" altLang="ja-JP" sz="3600" baseline="30000" dirty="0"/>
              <a:t>st</a:t>
            </a:r>
            <a:r>
              <a:rPr lang="en-SG" altLang="ja-JP" sz="3600" dirty="0"/>
              <a:t> filtering: </a:t>
            </a:r>
          </a:p>
          <a:p>
            <a:pPr lvl="2"/>
            <a:r>
              <a:rPr lang="en-SG" altLang="ja-JP" sz="2000" dirty="0"/>
              <a:t>Min playtime &gt;= 3h ; Min playtime last 2 weeks &gt;= 10 min</a:t>
            </a:r>
          </a:p>
          <a:p>
            <a:pPr lvl="2"/>
            <a:r>
              <a:rPr lang="en-SG" altLang="ja-JP" sz="2000" dirty="0"/>
              <a:t>Steam allows refunds for up to 2h playtime; opinions are more valid with recent gameplay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77614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77614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Still unusable!</a:t>
            </a:r>
            <a:endParaRPr kumimoji="1" lang="ja-JP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C93F4-9386-4C31-9920-75005D04707A}"/>
              </a:ext>
            </a:extLst>
          </p:cNvPr>
          <p:cNvSpPr/>
          <p:nvPr/>
        </p:nvSpPr>
        <p:spPr>
          <a:xfrm>
            <a:off x="9511603" y="5133285"/>
            <a:ext cx="479866" cy="3111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110213" y="5109354"/>
            <a:ext cx="16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Set cut-off here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5564EB-C76F-4140-A3A1-F0E2CFB54AAD}"/>
              </a:ext>
            </a:extLst>
          </p:cNvPr>
          <p:cNvSpPr/>
          <p:nvPr/>
        </p:nvSpPr>
        <p:spPr>
          <a:xfrm>
            <a:off x="9326880" y="381043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74F43-C63C-4253-A3A4-46CA7CCFEAA7}"/>
              </a:ext>
            </a:extLst>
          </p:cNvPr>
          <p:cNvSpPr txBox="1"/>
          <p:nvPr/>
        </p:nvSpPr>
        <p:spPr>
          <a:xfrm>
            <a:off x="10095043" y="3796605"/>
            <a:ext cx="14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3015 reviews dropped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06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5BDC6D-E15C-46B4-BA11-515F745A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8" y="3289223"/>
            <a:ext cx="7743825" cy="294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1618347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2</a:t>
            </a:r>
            <a:r>
              <a:rPr lang="en-SG" altLang="ja-JP" sz="3600" baseline="30000" dirty="0"/>
              <a:t>nd</a:t>
            </a:r>
            <a:r>
              <a:rPr lang="en-SG" altLang="ja-JP" sz="3600" dirty="0"/>
              <a:t> filtering: </a:t>
            </a:r>
            <a:r>
              <a:rPr lang="en-SG" altLang="ja-JP" sz="3400" dirty="0"/>
              <a:t>Review lengths &gt;= 5 words</a:t>
            </a:r>
          </a:p>
          <a:p>
            <a:pPr lvl="2"/>
            <a:r>
              <a:rPr lang="en-SG" altLang="ja-JP" sz="2600" dirty="0"/>
              <a:t>Minimum review qualification: “Best Total War game ever”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079685" y="4593265"/>
            <a:ext cx="15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Now usable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44B58-6DF9-4107-A6D7-08DDB4CA66AA}"/>
              </a:ext>
            </a:extLst>
          </p:cNvPr>
          <p:cNvSpPr txBox="1"/>
          <p:nvPr/>
        </p:nvSpPr>
        <p:spPr>
          <a:xfrm>
            <a:off x="10037820" y="3596012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3727 reviews remain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E328F-C912-4466-B737-FB86E8E936FF}"/>
              </a:ext>
            </a:extLst>
          </p:cNvPr>
          <p:cNvSpPr/>
          <p:nvPr/>
        </p:nvSpPr>
        <p:spPr>
          <a:xfrm>
            <a:off x="9326880" y="362755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8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554DE-252A-485E-83D6-B57D9F692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"/>
          <a:stretch/>
        </p:blipFill>
        <p:spPr>
          <a:xfrm>
            <a:off x="1141413" y="2511100"/>
            <a:ext cx="10096500" cy="4184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3</a:t>
            </a:r>
            <a:r>
              <a:rPr lang="en-SG" altLang="ja-JP" sz="3600" baseline="30000" dirty="0"/>
              <a:t>rd</a:t>
            </a:r>
            <a:r>
              <a:rPr lang="en-SG" altLang="ja-JP" sz="3600" dirty="0"/>
              <a:t> filtering: Remove duplicates</a:t>
            </a: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1141413" y="4217345"/>
            <a:ext cx="5594667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6858958" y="4088209"/>
            <a:ext cx="42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No reviews dropped. 4 of the same review appeared, written by 4 different users.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7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(using </a:t>
            </a:r>
            <a:r>
              <a:rPr lang="en-SG" altLang="ja-JP" sz="3600" dirty="0" err="1"/>
              <a:t>SpaCy</a:t>
            </a:r>
            <a:r>
              <a:rPr lang="en-SG" altLang="ja-JP" sz="3600" dirty="0"/>
              <a:t> </a:t>
            </a:r>
            <a:r>
              <a:rPr lang="en-SG" altLang="ja-JP" sz="3600" dirty="0" err="1"/>
              <a:t>langdetect</a:t>
            </a:r>
            <a:r>
              <a:rPr lang="en-SG" altLang="ja-JP" sz="3600" dirty="0"/>
              <a:t>)</a:t>
            </a:r>
          </a:p>
          <a:p>
            <a:pPr lvl="2"/>
            <a:r>
              <a:rPr lang="en-SG" altLang="ja-JP" sz="2600" dirty="0"/>
              <a:t>Logic: Model is built to analyse English. </a:t>
            </a:r>
          </a:p>
          <a:p>
            <a:pPr lvl="2"/>
            <a:r>
              <a:rPr lang="en-SG" altLang="ja-JP" sz="2600" dirty="0"/>
              <a:t>Also, Steam reviews classified as EN still contain text from other languages.</a:t>
            </a:r>
            <a:endParaRPr lang="en-SG" altLang="ja-JP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AD4DD-7653-4313-9071-0A9907207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8084"/>
          <a:stretch/>
        </p:blipFill>
        <p:spPr>
          <a:xfrm>
            <a:off x="1574800" y="3289224"/>
            <a:ext cx="5110480" cy="3471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3016650" y="6114840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Contains 3 languages.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65980-B606-4B9D-8DD9-677A83BD85D8}"/>
              </a:ext>
            </a:extLst>
          </p:cNvPr>
          <p:cNvSpPr/>
          <p:nvPr/>
        </p:nvSpPr>
        <p:spPr>
          <a:xfrm>
            <a:off x="1574800" y="6400800"/>
            <a:ext cx="1441850" cy="360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72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DAFDF4-BC1E-43F1-9E80-7BFBEF7B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44" y="3203106"/>
            <a:ext cx="4194176" cy="35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(Flaws in </a:t>
            </a:r>
            <a:r>
              <a:rPr lang="en-SG" altLang="ja-JP" sz="3600" dirty="0" err="1"/>
              <a:t>SpaCy</a:t>
            </a:r>
            <a:r>
              <a:rPr lang="en-SG" altLang="ja-JP" sz="3600" dirty="0"/>
              <a:t> </a:t>
            </a:r>
            <a:r>
              <a:rPr lang="en-SG" altLang="ja-JP" sz="3600" dirty="0" err="1"/>
              <a:t>langdetect</a:t>
            </a:r>
            <a:r>
              <a:rPr lang="en-SG" altLang="ja-JP" sz="3600" dirty="0"/>
              <a:t>)</a:t>
            </a:r>
          </a:p>
          <a:p>
            <a:pPr lvl="2"/>
            <a:r>
              <a:rPr lang="en-SG" altLang="ja-JP" sz="2400" dirty="0">
                <a:solidFill>
                  <a:schemeClr val="accent3"/>
                </a:solidFill>
              </a:rPr>
              <a:t>False positives </a:t>
            </a:r>
            <a:r>
              <a:rPr lang="en-SG" altLang="ja-JP" sz="2400" dirty="0"/>
              <a:t>will be detected in some reviews</a:t>
            </a:r>
          </a:p>
          <a:p>
            <a:pPr lvl="2"/>
            <a:r>
              <a:rPr lang="en-SG" altLang="ja-JP" sz="2400" dirty="0">
                <a:solidFill>
                  <a:schemeClr val="accent3"/>
                </a:solidFill>
              </a:rPr>
              <a:t>Far more false positives </a:t>
            </a:r>
            <a:r>
              <a:rPr lang="en-SG" altLang="ja-JP" sz="2400" dirty="0"/>
              <a:t>are detected when identifying languages </a:t>
            </a:r>
            <a:r>
              <a:rPr lang="en-SG" altLang="ja-JP" sz="2400" dirty="0">
                <a:solidFill>
                  <a:schemeClr val="accent3"/>
                </a:solidFill>
              </a:rPr>
              <a:t>by sentence</a:t>
            </a:r>
            <a:endParaRPr lang="en-SG" altLang="ja-JP" sz="26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FBB18-EDAE-468D-9496-D9E4C9F22F6D}"/>
              </a:ext>
            </a:extLst>
          </p:cNvPr>
          <p:cNvSpPr/>
          <p:nvPr/>
        </p:nvSpPr>
        <p:spPr>
          <a:xfrm>
            <a:off x="1637663" y="6432543"/>
            <a:ext cx="1329057" cy="273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60AED-9B2C-4116-8872-9F7EBD44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62" y="3228937"/>
            <a:ext cx="4105275" cy="1323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A0667A-526D-41E3-BF5D-2BAA2DA7D295}"/>
              </a:ext>
            </a:extLst>
          </p:cNvPr>
          <p:cNvSpPr/>
          <p:nvPr/>
        </p:nvSpPr>
        <p:spPr>
          <a:xfrm>
            <a:off x="6257963" y="4250894"/>
            <a:ext cx="528638" cy="26487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416A4E-C115-4D56-915F-A482BAACCCB2}"/>
              </a:ext>
            </a:extLst>
          </p:cNvPr>
          <p:cNvSpPr/>
          <p:nvPr/>
        </p:nvSpPr>
        <p:spPr>
          <a:xfrm>
            <a:off x="7588922" y="3203106"/>
            <a:ext cx="1006157" cy="3068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610BE-C0B1-492D-BD80-51B0246CC0A3}"/>
              </a:ext>
            </a:extLst>
          </p:cNvPr>
          <p:cNvSpPr/>
          <p:nvPr/>
        </p:nvSpPr>
        <p:spPr>
          <a:xfrm>
            <a:off x="2708275" y="3289224"/>
            <a:ext cx="918845" cy="17426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F4447F-3D47-4EC4-9769-5F321391813B}"/>
              </a:ext>
            </a:extLst>
          </p:cNvPr>
          <p:cNvSpPr txBox="1">
            <a:spLocks/>
          </p:cNvSpPr>
          <p:nvPr/>
        </p:nvSpPr>
        <p:spPr>
          <a:xfrm>
            <a:off x="5454332" y="5769618"/>
            <a:ext cx="3515360" cy="935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SG" altLang="ja-JP" sz="3600" dirty="0">
                <a:solidFill>
                  <a:schemeClr val="accent3"/>
                </a:solidFill>
              </a:rPr>
              <a:t>Risk dropping too many reviews going by sentence</a:t>
            </a:r>
            <a:endParaRPr lang="en-SG" altLang="ja-JP" sz="2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06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9457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(Final decision)</a:t>
            </a:r>
          </a:p>
          <a:p>
            <a:pPr lvl="2"/>
            <a:r>
              <a:rPr lang="en-SG" altLang="ja-JP" sz="2800" dirty="0"/>
              <a:t>Drop multilingual reviews </a:t>
            </a:r>
            <a:r>
              <a:rPr lang="en-SG" altLang="ja-JP" sz="2800" dirty="0">
                <a:solidFill>
                  <a:schemeClr val="accent3"/>
                </a:solidFill>
              </a:rPr>
              <a:t>including false positives</a:t>
            </a:r>
          </a:p>
          <a:p>
            <a:pPr lvl="2"/>
            <a:endParaRPr lang="en-SG" altLang="ja-JP" sz="2800" dirty="0">
              <a:solidFill>
                <a:schemeClr val="accent3"/>
              </a:solidFill>
            </a:endParaRPr>
          </a:p>
          <a:p>
            <a:pPr lvl="2"/>
            <a:r>
              <a:rPr lang="en-SG" altLang="ja-JP" sz="2800" dirty="0"/>
              <a:t>Final dataset will be mostly clean</a:t>
            </a:r>
          </a:p>
          <a:p>
            <a:pPr lvl="2"/>
            <a:endParaRPr lang="en-SG" altLang="ja-JP" sz="2600" dirty="0"/>
          </a:p>
          <a:p>
            <a:pPr lvl="2"/>
            <a:r>
              <a:rPr lang="en-SG" altLang="ja-JP" sz="2800" dirty="0"/>
              <a:t>False negatives that make it through can be filtered away later</a:t>
            </a:r>
          </a:p>
          <a:p>
            <a:pPr lvl="3"/>
            <a:r>
              <a:rPr lang="en-SG" altLang="ja-JP" sz="2200" dirty="0"/>
              <a:t>Reduce number of multilingual reviews</a:t>
            </a:r>
          </a:p>
          <a:p>
            <a:pPr lvl="3"/>
            <a:r>
              <a:rPr lang="en-SG" altLang="ja-JP" sz="2200" dirty="0"/>
              <a:t>Multilingual terms become rare enough to filter out</a:t>
            </a:r>
          </a:p>
        </p:txBody>
      </p:sp>
    </p:spTree>
    <p:extLst>
      <p:ext uri="{BB962C8B-B14F-4D97-AF65-F5344CB8AC3E}">
        <p14:creationId xmlns:p14="http://schemas.microsoft.com/office/powerpoint/2010/main" val="319428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SteamVox in a nutshell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altLang="ja-JP" sz="3200" dirty="0"/>
              <a:t>Current state</a:t>
            </a:r>
          </a:p>
          <a:p>
            <a:pPr lvl="1"/>
            <a:r>
              <a:rPr lang="en-SG" altLang="ja-JP" sz="2800" dirty="0"/>
              <a:t>v0.1: Total War: Three Kingdoms only</a:t>
            </a:r>
          </a:p>
          <a:p>
            <a:pPr lvl="1"/>
            <a:endParaRPr lang="en-SG" altLang="ja-JP" sz="2800" dirty="0"/>
          </a:p>
          <a:p>
            <a:r>
              <a:rPr lang="en-SG" altLang="ja-JP" sz="3200" dirty="0"/>
              <a:t>Future plans</a:t>
            </a:r>
          </a:p>
          <a:p>
            <a:pPr lvl="1"/>
            <a:r>
              <a:rPr lang="en-SG" altLang="ja-JP" sz="2800" dirty="0"/>
              <a:t>Make applicable across most games on Steam</a:t>
            </a:r>
          </a:p>
        </p:txBody>
      </p:sp>
    </p:spTree>
    <p:extLst>
      <p:ext uri="{BB962C8B-B14F-4D97-AF65-F5344CB8AC3E}">
        <p14:creationId xmlns:p14="http://schemas.microsoft.com/office/powerpoint/2010/main" val="21816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Ready for pre-processing</a:t>
            </a:r>
            <a:endParaRPr lang="en-SG" altLang="ja-JP" sz="2800" dirty="0">
              <a:solidFill>
                <a:schemeClr val="accent3"/>
              </a:solidFill>
            </a:endParaRPr>
          </a:p>
          <a:p>
            <a:pPr lvl="2"/>
            <a:endParaRPr lang="en-SG" altLang="ja-JP" sz="28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FA51F-8F62-4534-B703-52E13749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64" y="2760904"/>
            <a:ext cx="10018010" cy="26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5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Remove </a:t>
            </a:r>
            <a:r>
              <a:rPr lang="en-SG" altLang="ja-JP" sz="3600" dirty="0" err="1"/>
              <a:t>BBCode</a:t>
            </a:r>
            <a:r>
              <a:rPr lang="en-SG" altLang="ja-JP" sz="3600" dirty="0"/>
              <a:t> </a:t>
            </a:r>
          </a:p>
          <a:p>
            <a:pPr lvl="2"/>
            <a:r>
              <a:rPr lang="en-SG" altLang="ja-JP" sz="3400" dirty="0"/>
              <a:t>Steam uses Bulletin Board </a:t>
            </a:r>
            <a:r>
              <a:rPr lang="en-SG" altLang="ja-JP" sz="3400" dirty="0" err="1"/>
              <a:t>markup</a:t>
            </a:r>
            <a:r>
              <a:rPr lang="en-SG" altLang="ja-JP" sz="3400" dirty="0"/>
              <a:t> language</a:t>
            </a:r>
          </a:p>
          <a:p>
            <a:pPr lvl="2"/>
            <a:endParaRPr lang="en-SG" altLang="ja-JP" sz="3400" dirty="0"/>
          </a:p>
          <a:p>
            <a:pPr lvl="1"/>
            <a:r>
              <a:rPr lang="en-SG" altLang="ja-JP" sz="3600" dirty="0"/>
              <a:t>Expand contractions</a:t>
            </a:r>
          </a:p>
          <a:p>
            <a:pPr lvl="2"/>
            <a:r>
              <a:rPr lang="en-SG" altLang="ja-JP" sz="3400" dirty="0"/>
              <a:t>can’t </a:t>
            </a:r>
            <a:r>
              <a:rPr lang="en-SG" altLang="ja-JP" sz="3400" dirty="0">
                <a:sym typeface="Wingdings" panose="05000000000000000000" pitchFamily="2" charset="2"/>
              </a:rPr>
              <a:t> cannot</a:t>
            </a:r>
          </a:p>
          <a:p>
            <a:pPr lvl="2"/>
            <a:r>
              <a:rPr lang="en-SG" altLang="ja-JP" sz="3400" dirty="0">
                <a:sym typeface="Wingdings" panose="05000000000000000000" pitchFamily="2" charset="2"/>
              </a:rPr>
              <a:t>Easier to remove common, uninformative words</a:t>
            </a:r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828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Remove punctuation</a:t>
            </a:r>
          </a:p>
          <a:p>
            <a:pPr lvl="2"/>
            <a:r>
              <a:rPr lang="en-SG" altLang="ja-JP" sz="3400" dirty="0"/>
              <a:t>Regex split on non-word character</a:t>
            </a:r>
          </a:p>
          <a:p>
            <a:pPr lvl="1"/>
            <a:endParaRPr lang="en-SG" altLang="ja-JP" sz="3600" dirty="0"/>
          </a:p>
          <a:p>
            <a:pPr lvl="1"/>
            <a:r>
              <a:rPr lang="en-SG" altLang="ja-JP" sz="3600" dirty="0"/>
              <a:t>Convert digits &amp; Roman numerals up to 3 into words</a:t>
            </a:r>
          </a:p>
          <a:p>
            <a:pPr lvl="2"/>
            <a:r>
              <a:rPr lang="en-SG" altLang="ja-JP" sz="3400" dirty="0"/>
              <a:t>Often form part of important phrases</a:t>
            </a:r>
          </a:p>
          <a:p>
            <a:pPr lvl="3"/>
            <a:r>
              <a:rPr lang="en-SG" altLang="ja-JP" sz="3200" dirty="0"/>
              <a:t>game names in a series, e.g. Shogun 2, Warhammer II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86967-91C0-4F9D-9E4C-5D9AA5A5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36" y="2097540"/>
            <a:ext cx="33051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49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Retain only words &gt;1 char and &lt;= 45 </a:t>
            </a:r>
          </a:p>
          <a:p>
            <a:pPr lvl="1"/>
            <a:r>
              <a:rPr lang="en-SG" altLang="ja-JP" sz="3600" dirty="0"/>
              <a:t>Single-character words not helpful, e.g. “a”</a:t>
            </a:r>
          </a:p>
          <a:p>
            <a:pPr lvl="1"/>
            <a:r>
              <a:rPr lang="en-SG" altLang="ja-JP" sz="3600" dirty="0"/>
              <a:t>longest word in EN: pneumonoultramicroscopicsilicovolcanoconiosis</a:t>
            </a:r>
          </a:p>
          <a:p>
            <a:pPr lvl="1"/>
            <a:r>
              <a:rPr lang="en-SG" altLang="ja-JP" sz="3600" dirty="0"/>
              <a:t>Spam reviews include incoherent words</a:t>
            </a:r>
          </a:p>
          <a:p>
            <a:pPr lvl="2"/>
            <a:r>
              <a:rPr lang="en-SG" altLang="ja-JP" sz="3000" dirty="0"/>
              <a:t>“REEEEEEEEEEEEEEEEEEEEEEEEEEEEEEEEEEEEEEEEEEEEEEE LU BU OP”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899055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Identify phrases (n-grams)</a:t>
            </a:r>
          </a:p>
          <a:p>
            <a:pPr lvl="1"/>
            <a:r>
              <a:rPr lang="en-SG" altLang="ja-JP" sz="3600" dirty="0"/>
              <a:t>Tokens that frequently occur together form phrases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EC069-1212-4A0E-ACB7-74A92711D937}"/>
              </a:ext>
            </a:extLst>
          </p:cNvPr>
          <p:cNvSpPr txBox="1"/>
          <p:nvPr/>
        </p:nvSpPr>
        <p:spPr>
          <a:xfrm>
            <a:off x="3860623" y="359240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07E2B-9C02-4DAE-A263-81B81135A644}"/>
              </a:ext>
            </a:extLst>
          </p:cNvPr>
          <p:cNvSpPr txBox="1"/>
          <p:nvPr/>
        </p:nvSpPr>
        <p:spPr>
          <a:xfrm>
            <a:off x="3941903" y="5026007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best_total_war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5DB0C5-AA8F-4DE9-A9A0-CDD3B503F085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5441182" y="4177180"/>
            <a:ext cx="7443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872C82-8734-4D35-8DF4-26A11CE88687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441182" y="4177180"/>
            <a:ext cx="1040721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7A6A52-0D0D-48C1-897E-42C3FAD326D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53383" y="4177181"/>
            <a:ext cx="1087799" cy="8488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D1E9C-F49F-40F9-A4EF-5C58BFD44E8C}"/>
              </a:ext>
            </a:extLst>
          </p:cNvPr>
          <p:cNvSpPr txBox="1"/>
          <p:nvPr/>
        </p:nvSpPr>
        <p:spPr>
          <a:xfrm>
            <a:off x="4955865" y="3592405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total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C9023-A31C-41A2-A9FF-E3E08705C1C5}"/>
              </a:ext>
            </a:extLst>
          </p:cNvPr>
          <p:cNvSpPr txBox="1"/>
          <p:nvPr/>
        </p:nvSpPr>
        <p:spPr>
          <a:xfrm>
            <a:off x="6053824" y="359240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90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8411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n-grams increase coherence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F058B-6FBC-49E9-B7AD-6104E85C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"/>
          <a:stretch/>
        </p:blipFill>
        <p:spPr>
          <a:xfrm>
            <a:off x="312756" y="3429000"/>
            <a:ext cx="5865438" cy="292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7D563-81F8-4351-9F5F-CACB8191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47" y="3429000"/>
            <a:ext cx="5483897" cy="292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AC1AE-EC3D-441C-9FC2-C024700DBF35}"/>
              </a:ext>
            </a:extLst>
          </p:cNvPr>
          <p:cNvSpPr txBox="1"/>
          <p:nvPr/>
        </p:nvSpPr>
        <p:spPr>
          <a:xfrm>
            <a:off x="1141413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/>
              <a:t>1-grams only</a:t>
            </a:r>
            <a:endParaRPr kumimoji="1" lang="ja-JP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3A5A7-A35D-4EEA-BBFE-181B0A431CBF}"/>
              </a:ext>
            </a:extLst>
          </p:cNvPr>
          <p:cNvSpPr txBox="1"/>
          <p:nvPr/>
        </p:nvSpPr>
        <p:spPr>
          <a:xfrm>
            <a:off x="6583682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/>
              <a:t>n-grams included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7531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Identify phrases (n-grams)</a:t>
            </a:r>
          </a:p>
          <a:p>
            <a:pPr lvl="2"/>
            <a:r>
              <a:rPr lang="en-SG" altLang="ja-JP" sz="3400" dirty="0"/>
              <a:t>To create 3-grams, just make 2-grams twice</a:t>
            </a:r>
            <a:endParaRPr lang="en-SG" altLang="ja-JP" sz="26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BA9258-3B42-4CAE-A6E5-D61F13D0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47" y="3376958"/>
            <a:ext cx="8277225" cy="19526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AD74ECF-9B09-43ED-B10A-512C374B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47" y="5456928"/>
            <a:ext cx="5095875" cy="11525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55C69F0-646B-4663-9CFC-48644FACC638}"/>
              </a:ext>
            </a:extLst>
          </p:cNvPr>
          <p:cNvSpPr/>
          <p:nvPr/>
        </p:nvSpPr>
        <p:spPr>
          <a:xfrm>
            <a:off x="2336800" y="6350000"/>
            <a:ext cx="4066222" cy="2594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6BB41-F15E-4A3D-8931-CA94D31153C2}"/>
              </a:ext>
            </a:extLst>
          </p:cNvPr>
          <p:cNvSpPr txBox="1"/>
          <p:nvPr/>
        </p:nvSpPr>
        <p:spPr>
          <a:xfrm>
            <a:off x="6403022" y="62992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rgbClr val="FFC000"/>
                </a:solidFill>
              </a:rPr>
              <a:t>Sorcery!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67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65971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Sorcery in action</a:t>
            </a:r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BB189-EB70-4EA3-B424-22BC85B7A88E}"/>
              </a:ext>
            </a:extLst>
          </p:cNvPr>
          <p:cNvSpPr txBox="1"/>
          <p:nvPr/>
        </p:nvSpPr>
        <p:spPr>
          <a:xfrm>
            <a:off x="3860623" y="2942166"/>
            <a:ext cx="98552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/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5F5EB-B869-45F7-8B2D-6D27EFE584E2}"/>
              </a:ext>
            </a:extLst>
          </p:cNvPr>
          <p:cNvSpPr txBox="1"/>
          <p:nvPr/>
        </p:nvSpPr>
        <p:spPr>
          <a:xfrm>
            <a:off x="3860623" y="5285905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best_total_war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C677BF-01ED-4349-85B5-7D2A8B89217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417643" y="3526941"/>
            <a:ext cx="499894" cy="537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77C60-BAF9-46C5-A4E7-C9838608F3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917537" y="3531507"/>
            <a:ext cx="463718" cy="5325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CB7B74-503E-49E8-AC5F-81D418C6E636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4353383" y="4648977"/>
            <a:ext cx="1006519" cy="6369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9E96D-0F48-4361-9E69-34A7CEA21D61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5359902" y="4648876"/>
            <a:ext cx="557635" cy="6370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D57D78-8E98-43D0-9DDF-1A972D5A8978}"/>
              </a:ext>
            </a:extLst>
          </p:cNvPr>
          <p:cNvSpPr txBox="1"/>
          <p:nvPr/>
        </p:nvSpPr>
        <p:spPr>
          <a:xfrm>
            <a:off x="4924883" y="294216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total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BD367-4DFA-43A8-94D2-C10A15416CB9}"/>
              </a:ext>
            </a:extLst>
          </p:cNvPr>
          <p:cNvSpPr txBox="1"/>
          <p:nvPr/>
        </p:nvSpPr>
        <p:spPr>
          <a:xfrm>
            <a:off x="6003024" y="294216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E0A43-297B-46E7-94F2-778F62CBD689}"/>
              </a:ext>
            </a:extLst>
          </p:cNvPr>
          <p:cNvSpPr txBox="1"/>
          <p:nvPr/>
        </p:nvSpPr>
        <p:spPr>
          <a:xfrm>
            <a:off x="3860623" y="4064202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848A4-D291-47D2-9957-63392D5C4D9E}"/>
              </a:ext>
            </a:extLst>
          </p:cNvPr>
          <p:cNvSpPr txBox="1"/>
          <p:nvPr/>
        </p:nvSpPr>
        <p:spPr>
          <a:xfrm>
            <a:off x="4975893" y="4064101"/>
            <a:ext cx="188328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4B31-FC42-44FF-A6C3-1EAB1FC22E40}"/>
              </a:ext>
            </a:extLst>
          </p:cNvPr>
          <p:cNvSpPr txBox="1"/>
          <p:nvPr/>
        </p:nvSpPr>
        <p:spPr>
          <a:xfrm>
            <a:off x="7424157" y="299893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3 tokens</a:t>
            </a:r>
            <a:endParaRPr kumimoji="1" lang="ja-JP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9AD26-A887-4E4D-BED2-D93AFE1DCA9C}"/>
              </a:ext>
            </a:extLst>
          </p:cNvPr>
          <p:cNvSpPr txBox="1"/>
          <p:nvPr/>
        </p:nvSpPr>
        <p:spPr>
          <a:xfrm>
            <a:off x="7424157" y="406410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2 tokens</a:t>
            </a:r>
            <a:endParaRPr kumimoji="1" lang="ja-JP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92909-8F78-4E0A-97E4-18315A6F481C}"/>
              </a:ext>
            </a:extLst>
          </p:cNvPr>
          <p:cNvSpPr txBox="1"/>
          <p:nvPr/>
        </p:nvSpPr>
        <p:spPr>
          <a:xfrm>
            <a:off x="7484269" y="5316682"/>
            <a:ext cx="124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1 token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91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</a:t>
            </a:r>
          </a:p>
          <a:p>
            <a:pPr lvl="2"/>
            <a:r>
              <a:rPr lang="en-SG" altLang="ja-JP" sz="3400" dirty="0"/>
              <a:t>Reduce inflected words to common dictionary form</a:t>
            </a:r>
          </a:p>
          <a:p>
            <a:pPr lvl="3"/>
            <a:r>
              <a:rPr lang="en-SG" altLang="ja-JP" sz="3200" dirty="0"/>
              <a:t>e.g. playing, plays, played </a:t>
            </a:r>
            <a:r>
              <a:rPr lang="en-SG" altLang="ja-JP" sz="3200" dirty="0">
                <a:sym typeface="Wingdings" panose="05000000000000000000" pitchFamily="2" charset="2"/>
              </a:rPr>
              <a:t> play</a:t>
            </a:r>
            <a:endParaRPr lang="en-SG" altLang="ja-JP" sz="3200" dirty="0"/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 err="1"/>
              <a:t>SpaCy</a:t>
            </a:r>
            <a:r>
              <a:rPr lang="en-SG" altLang="ja-JP" sz="3400" dirty="0"/>
              <a:t> has built-in </a:t>
            </a:r>
            <a:r>
              <a:rPr lang="en-SG" altLang="ja-JP" sz="3400" dirty="0" err="1"/>
              <a:t>lemmatiser</a:t>
            </a:r>
            <a:endParaRPr lang="en-SG" altLang="ja-JP" sz="3400" dirty="0"/>
          </a:p>
          <a:p>
            <a:pPr lvl="2"/>
            <a:endParaRPr lang="en-SG" altLang="ja-JP" sz="3400" dirty="0"/>
          </a:p>
        </p:txBody>
      </p:sp>
    </p:spTree>
    <p:extLst>
      <p:ext uri="{BB962C8B-B14F-4D97-AF65-F5344CB8AC3E}">
        <p14:creationId xmlns:p14="http://schemas.microsoft.com/office/powerpoint/2010/main" val="1008873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</a:t>
            </a:r>
          </a:p>
          <a:p>
            <a:pPr lvl="2"/>
            <a:r>
              <a:rPr lang="en-SG" altLang="ja-JP" sz="3400" dirty="0">
                <a:sym typeface="Wingdings" panose="05000000000000000000" pitchFamily="2" charset="2"/>
              </a:rPr>
              <a:t>Game features are nouns</a:t>
            </a:r>
          </a:p>
          <a:p>
            <a:pPr lvl="3"/>
            <a:r>
              <a:rPr lang="en-SG" altLang="ja-JP" sz="3200" dirty="0">
                <a:sym typeface="Wingdings" panose="05000000000000000000" pitchFamily="2" charset="2"/>
              </a:rPr>
              <a:t>Identify features using objects and subjects (i.e. nouns)</a:t>
            </a:r>
          </a:p>
          <a:p>
            <a:pPr lvl="3"/>
            <a:r>
              <a:rPr lang="en-SG" altLang="ja-JP" sz="3200" dirty="0">
                <a:sym typeface="Wingdings" panose="05000000000000000000" pitchFamily="2" charset="2"/>
              </a:rPr>
              <a:t>Phrases are also helpful</a:t>
            </a:r>
          </a:p>
          <a:p>
            <a:pPr lvl="4"/>
            <a:r>
              <a:rPr lang="en-SG" altLang="ja-JP" sz="3200" dirty="0">
                <a:sym typeface="Wingdings" panose="05000000000000000000" pitchFamily="2" charset="2"/>
              </a:rPr>
              <a:t>E.g. Character names, “</a:t>
            </a:r>
            <a:r>
              <a:rPr lang="en-SG" altLang="ja-JP" sz="3200" dirty="0" err="1">
                <a:sym typeface="Wingdings" panose="05000000000000000000" pitchFamily="2" charset="2"/>
              </a:rPr>
              <a:t>cao_cao</a:t>
            </a:r>
            <a:r>
              <a:rPr lang="en-SG" altLang="ja-JP" sz="3200" dirty="0">
                <a:sym typeface="Wingdings" panose="05000000000000000000" pitchFamily="2" charset="2"/>
              </a:rPr>
              <a:t>”, “</a:t>
            </a:r>
            <a:r>
              <a:rPr lang="en-SG" altLang="ja-JP" sz="3200" dirty="0" err="1">
                <a:sym typeface="Wingdings" panose="05000000000000000000" pitchFamily="2" charset="2"/>
              </a:rPr>
              <a:t>lu_bu</a:t>
            </a:r>
            <a:r>
              <a:rPr lang="en-SG" altLang="ja-JP" sz="3200" dirty="0">
                <a:sym typeface="Wingdings" panose="05000000000000000000" pitchFamily="2" charset="2"/>
              </a:rPr>
              <a:t>”</a:t>
            </a:r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/>
              <a:t>Filter by Part-Of-Speech tags </a:t>
            </a:r>
            <a:r>
              <a:rPr lang="en-SG" altLang="ja-JP" sz="3400" dirty="0">
                <a:sym typeface="Wingdings" panose="05000000000000000000" pitchFamily="2" charset="2"/>
              </a:rPr>
              <a:t> nouns only</a:t>
            </a:r>
          </a:p>
          <a:p>
            <a:pPr lvl="2"/>
            <a:endParaRPr lang="en-SG" altLang="ja-JP" sz="3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260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44" y="654028"/>
            <a:ext cx="10648134" cy="1478570"/>
          </a:xfrm>
        </p:spPr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Who Can Benefit From This Project?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Game Developers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Game Publishers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Market Data Companies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Writers for Entertainment Publications</a:t>
            </a:r>
          </a:p>
          <a:p>
            <a:pPr marL="457200" indent="-457200">
              <a:buFont typeface="+mj-lt"/>
              <a:buAutoNum type="arabicPeriod"/>
            </a:pPr>
            <a:endParaRPr lang="en-SG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03157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 (Cleaning)</a:t>
            </a:r>
          </a:p>
          <a:p>
            <a:pPr lvl="2"/>
            <a:r>
              <a:rPr lang="en-SG" altLang="ja-JP" sz="3400" dirty="0"/>
              <a:t>After making n-grams, unqualified parts remain</a:t>
            </a:r>
          </a:p>
          <a:p>
            <a:pPr lvl="3"/>
            <a:r>
              <a:rPr lang="en-SG" altLang="ja-JP" sz="3200" dirty="0"/>
              <a:t>e.g. “three” by itself after making “</a:t>
            </a:r>
            <a:r>
              <a:rPr lang="en-SG" altLang="ja-JP" sz="3200" dirty="0" err="1"/>
              <a:t>three_kingdoms</a:t>
            </a:r>
            <a:r>
              <a:rPr lang="en-SG" altLang="ja-JP" sz="3200" dirty="0"/>
              <a:t>”</a:t>
            </a:r>
          </a:p>
          <a:p>
            <a:pPr lvl="3"/>
            <a:endParaRPr lang="en-SG" altLang="ja-JP" sz="3200" dirty="0"/>
          </a:p>
          <a:p>
            <a:pPr lvl="2"/>
            <a:r>
              <a:rPr lang="en-SG" altLang="ja-JP" sz="3400" dirty="0"/>
              <a:t>“three” by itself likely to have no meaning</a:t>
            </a:r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/>
              <a:t>Remove such words after n-grams and lemmatisation</a:t>
            </a:r>
            <a:endParaRPr lang="en-SG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03947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58D17-4053-4AA5-8101-FC025C4D6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2249486"/>
            <a:ext cx="5056868" cy="3989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b="1" dirty="0"/>
              <a:t>Latent Dirichlet Allocation (LDA)</a:t>
            </a:r>
          </a:p>
          <a:p>
            <a:r>
              <a:rPr lang="en-SG" altLang="ja-JP" dirty="0"/>
              <a:t>Latent – Hidden</a:t>
            </a:r>
          </a:p>
          <a:p>
            <a:r>
              <a:rPr lang="en-SG" altLang="ja-JP" dirty="0"/>
              <a:t>Dirichlet – Probability Distribution </a:t>
            </a:r>
          </a:p>
          <a:p>
            <a:pPr lvl="1"/>
            <a:r>
              <a:rPr lang="en-SG" altLang="ja-JP" sz="2400" dirty="0"/>
              <a:t>Dirichlet </a:t>
            </a:r>
            <a:r>
              <a:rPr lang="en-SG" altLang="ja-JP" sz="2400" dirty="0" err="1"/>
              <a:t>disribution</a:t>
            </a:r>
            <a:endParaRPr lang="en-SG" altLang="ja-JP" sz="2400" dirty="0"/>
          </a:p>
          <a:p>
            <a:pPr marL="457200" lvl="1" indent="0">
              <a:buNone/>
            </a:pPr>
            <a:r>
              <a:rPr lang="en-SG" altLang="ja-JP" dirty="0"/>
              <a:t> </a:t>
            </a:r>
          </a:p>
          <a:p>
            <a:pPr lvl="1"/>
            <a:endParaRPr lang="en-SG" altLang="ja-JP" dirty="0"/>
          </a:p>
          <a:p>
            <a:pPr lvl="1"/>
            <a:endParaRPr lang="en-SG" altLang="ja-JP" dirty="0"/>
          </a:p>
          <a:p>
            <a:pPr marL="0" indent="0">
              <a:buNone/>
            </a:pPr>
            <a:endParaRPr lang="en-SG" altLang="ja-JP" sz="2000" dirty="0"/>
          </a:p>
        </p:txBody>
      </p:sp>
      <p:pic>
        <p:nvPicPr>
          <p:cNvPr id="7170" name="Picture 2" descr="Peter Gustav Lejeune Dirichlet.jpg">
            <a:extLst>
              <a:ext uri="{FF2B5EF4-FFF2-40B4-BE49-F238E27FC236}">
                <a16:creationId xmlns:a16="http://schemas.microsoft.com/office/drawing/2014/main" id="{CE10B2D2-3C65-4520-A0A0-0160BDE2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3530" y="456406"/>
            <a:ext cx="5064393" cy="559601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F59DB0B-2E6E-4C55-9FC3-549F85556B5F}"/>
              </a:ext>
            </a:extLst>
          </p:cNvPr>
          <p:cNvSpPr/>
          <p:nvPr/>
        </p:nvSpPr>
        <p:spPr>
          <a:xfrm>
            <a:off x="6592501" y="6132045"/>
            <a:ext cx="3854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SG" altLang="ja-JP" dirty="0"/>
              <a:t>Peter Gustav </a:t>
            </a:r>
            <a:r>
              <a:rPr lang="en-SG" altLang="ja-JP" dirty="0" err="1"/>
              <a:t>Lejeune</a:t>
            </a:r>
            <a:r>
              <a:rPr lang="en-SG" altLang="ja-JP" dirty="0"/>
              <a:t> Dirichlet (1805 – 1859)</a:t>
            </a:r>
          </a:p>
        </p:txBody>
      </p:sp>
    </p:spTree>
    <p:extLst>
      <p:ext uri="{BB962C8B-B14F-4D97-AF65-F5344CB8AC3E}">
        <p14:creationId xmlns:p14="http://schemas.microsoft.com/office/powerpoint/2010/main" val="3288955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1: Define N topics</a:t>
            </a:r>
            <a:endParaRPr kumimoji="1" lang="ja-JP" altLang="en-US" sz="3200" dirty="0"/>
          </a:p>
        </p:txBody>
      </p:sp>
      <p:pic>
        <p:nvPicPr>
          <p:cNvPr id="8192" name="Graphic 8191" descr="Head with gears">
            <a:extLst>
              <a:ext uri="{FF2B5EF4-FFF2-40B4-BE49-F238E27FC236}">
                <a16:creationId xmlns:a16="http://schemas.microsoft.com/office/drawing/2014/main" id="{F6ADE41E-4EBE-4F39-BEBB-DE9CAA00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360" y="2568736"/>
            <a:ext cx="2107920" cy="2107920"/>
          </a:xfrm>
          <a:prstGeom prst="rect">
            <a:avLst/>
          </a:prstGeom>
        </p:spPr>
      </p:pic>
      <p:pic>
        <p:nvPicPr>
          <p:cNvPr id="8194" name="Graphic 8193" descr="Classroom">
            <a:extLst>
              <a:ext uri="{FF2B5EF4-FFF2-40B4-BE49-F238E27FC236}">
                <a16:creationId xmlns:a16="http://schemas.microsoft.com/office/drawing/2014/main" id="{6353BF45-D002-4D0F-9FA9-E7FED99C4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522" y="2568736"/>
            <a:ext cx="2107920" cy="2107920"/>
          </a:xfrm>
          <a:prstGeom prst="rect">
            <a:avLst/>
          </a:prstGeom>
        </p:spPr>
      </p:pic>
      <p:pic>
        <p:nvPicPr>
          <p:cNvPr id="8196" name="Graphic 8195" descr="Document">
            <a:extLst>
              <a:ext uri="{FF2B5EF4-FFF2-40B4-BE49-F238E27FC236}">
                <a16:creationId xmlns:a16="http://schemas.microsoft.com/office/drawing/2014/main" id="{1DA4E1B1-82CC-4808-9F1C-8E2E52A8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1280" y="2568736"/>
            <a:ext cx="2107920" cy="210792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43D3DE94-F118-49CB-A4B9-C9F258F59D85}"/>
              </a:ext>
            </a:extLst>
          </p:cNvPr>
          <p:cNvSpPr/>
          <p:nvPr/>
        </p:nvSpPr>
        <p:spPr>
          <a:xfrm>
            <a:off x="6096000" y="3239940"/>
            <a:ext cx="1691220" cy="58477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5AE27FD9-17FD-4962-B665-B68AB2079721}"/>
              </a:ext>
            </a:extLst>
          </p:cNvPr>
          <p:cNvSpPr txBox="1"/>
          <p:nvPr/>
        </p:nvSpPr>
        <p:spPr>
          <a:xfrm>
            <a:off x="2075201" y="4695874"/>
            <a:ext cx="354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/>
              <a:t>“I think there could be 10 topics…”</a:t>
            </a:r>
          </a:p>
          <a:p>
            <a:endParaRPr kumimoji="1" lang="en-SG" altLang="ja-JP" dirty="0"/>
          </a:p>
          <a:p>
            <a:pPr marL="285750" indent="-285750">
              <a:buFontTx/>
              <a:buChar char="-"/>
            </a:pPr>
            <a:r>
              <a:rPr kumimoji="1" lang="en-SG" altLang="ja-JP" dirty="0"/>
              <a:t>Can be trial and error</a:t>
            </a:r>
          </a:p>
          <a:p>
            <a:pPr marL="285750" indent="-285750">
              <a:buFontTx/>
              <a:buChar char="-"/>
            </a:pPr>
            <a:r>
              <a:rPr kumimoji="1" lang="en-SG" altLang="ja-JP" dirty="0"/>
              <a:t>Can base on domain knowledge</a:t>
            </a:r>
            <a:endParaRPr kumimoji="1" lang="ja-JP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B978CE-E9F0-433E-9E67-C5A9F31CFE4B}"/>
              </a:ext>
            </a:extLst>
          </p:cNvPr>
          <p:cNvSpPr txBox="1"/>
          <p:nvPr/>
        </p:nvSpPr>
        <p:spPr>
          <a:xfrm>
            <a:off x="8475966" y="4677340"/>
            <a:ext cx="168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Pass to the model as input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180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8B2C491D-BB46-4DF6-A15E-18D07F68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12" y="3367751"/>
            <a:ext cx="1240715" cy="1240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95788" y="4646090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One document</a:t>
            </a:r>
            <a:endParaRPr kumimoji="1" lang="ja-JP" alt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AE5AB5C-F309-497D-B144-0E82D55E7705}"/>
              </a:ext>
            </a:extLst>
          </p:cNvPr>
          <p:cNvSpPr/>
          <p:nvPr/>
        </p:nvSpPr>
        <p:spPr>
          <a:xfrm>
            <a:off x="2046331" y="378609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8154ED9-496B-4EEC-8700-5D7E1D822E98}"/>
              </a:ext>
            </a:extLst>
          </p:cNvPr>
          <p:cNvGraphicFramePr>
            <a:graphicFrameLocks noGrp="1"/>
          </p:cNvGraphicFramePr>
          <p:nvPr/>
        </p:nvGraphicFramePr>
        <p:xfrm>
          <a:off x="2902397" y="2804364"/>
          <a:ext cx="1240715" cy="2367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1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</a:tblGrid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2990832" y="5267016"/>
            <a:ext cx="10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Bag of words</a:t>
            </a:r>
            <a:endParaRPr kumimoji="1" lang="ja-JP" alt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83371"/>
              </p:ext>
            </p:extLst>
          </p:nvPr>
        </p:nvGraphicFramePr>
        <p:xfrm>
          <a:off x="6790152" y="2804364"/>
          <a:ext cx="2664938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469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332469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Temp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4255237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364AE-990B-4123-8286-F8DD7A81A8E4}"/>
              </a:ext>
            </a:extLst>
          </p:cNvPr>
          <p:cNvSpPr txBox="1"/>
          <p:nvPr/>
        </p:nvSpPr>
        <p:spPr>
          <a:xfrm>
            <a:off x="4471228" y="4445307"/>
            <a:ext cx="199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Model assigns temporary topic</a:t>
            </a:r>
          </a:p>
          <a:p>
            <a:pPr algn="ctr"/>
            <a:r>
              <a:rPr kumimoji="1" lang="en-SG" altLang="ja-JP" dirty="0"/>
              <a:t>(semi-random)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9654793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Graphic 27" descr="Books">
            <a:extLst>
              <a:ext uri="{FF2B5EF4-FFF2-40B4-BE49-F238E27FC236}">
                <a16:creationId xmlns:a16="http://schemas.microsoft.com/office/drawing/2014/main" id="{4B287084-C84A-4282-BCB9-E320C2CCB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9920" y="3530907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046B56-CE0F-44F6-9E54-2A778A1D098D}"/>
              </a:ext>
            </a:extLst>
          </p:cNvPr>
          <p:cNvSpPr txBox="1"/>
          <p:nvPr/>
        </p:nvSpPr>
        <p:spPr>
          <a:xfrm>
            <a:off x="10376365" y="4608465"/>
            <a:ext cx="124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For all documents</a:t>
            </a:r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831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2: Temporary Topic Assignment (Auto)</a:t>
            </a:r>
            <a:endParaRPr kumimoji="1" lang="ja-JP" altLang="en-US" sz="3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1BDDAA-344B-43B2-892F-696031BCBE6D}"/>
              </a:ext>
            </a:extLst>
          </p:cNvPr>
          <p:cNvSpPr/>
          <p:nvPr/>
        </p:nvSpPr>
        <p:spPr>
          <a:xfrm>
            <a:off x="6042916" y="37860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Graphic 3" descr="Playbook">
            <a:extLst>
              <a:ext uri="{FF2B5EF4-FFF2-40B4-BE49-F238E27FC236}">
                <a16:creationId xmlns:a16="http://schemas.microsoft.com/office/drawing/2014/main" id="{AA6226DC-4D0C-4C3D-A490-E8435D190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9432" y="351304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C8C7F-28EE-4015-B8A6-6690CE3C341A}"/>
              </a:ext>
            </a:extLst>
          </p:cNvPr>
          <p:cNvSpPr txBox="1"/>
          <p:nvPr/>
        </p:nvSpPr>
        <p:spPr>
          <a:xfrm>
            <a:off x="7583346" y="5368637"/>
            <a:ext cx="107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Words and topics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06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736693" y="4641986"/>
            <a:ext cx="11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Model iterates X times</a:t>
            </a:r>
            <a:endParaRPr kumimoji="1" lang="ja-JP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4643120" y="5403509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Update temp topics</a:t>
            </a:r>
            <a:endParaRPr kumimoji="1" lang="ja-JP" alt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67864"/>
              </p:ext>
            </p:extLst>
          </p:nvPr>
        </p:nvGraphicFramePr>
        <p:xfrm>
          <a:off x="4414055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Temp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1701580" y="430367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7126414" y="38637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3: Update topics (iterative, auto)</a:t>
            </a:r>
            <a:endParaRPr kumimoji="1" lang="ja-JP" altLang="en-US" sz="3200" dirty="0"/>
          </a:p>
        </p:txBody>
      </p:sp>
      <p:pic>
        <p:nvPicPr>
          <p:cNvPr id="18" name="Graphic 17" descr="Playbook">
            <a:extLst>
              <a:ext uri="{FF2B5EF4-FFF2-40B4-BE49-F238E27FC236}">
                <a16:creationId xmlns:a16="http://schemas.microsoft.com/office/drawing/2014/main" id="{C290866D-F407-4377-9E29-9D6E73D7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5074" y="3606435"/>
            <a:ext cx="914400" cy="914400"/>
          </a:xfrm>
          <a:prstGeom prst="rect">
            <a:avLst/>
          </a:prstGeom>
        </p:spPr>
      </p:pic>
      <p:pic>
        <p:nvPicPr>
          <p:cNvPr id="7" name="Graphic 6" descr="Calculator">
            <a:extLst>
              <a:ext uri="{FF2B5EF4-FFF2-40B4-BE49-F238E27FC236}">
                <a16:creationId xmlns:a16="http://schemas.microsoft.com/office/drawing/2014/main" id="{B6BF9C75-529F-48E6-8D1B-FAD65646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371" y="3326484"/>
            <a:ext cx="1478570" cy="14785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721EF7-9A97-4521-AC88-62C100047AD3}"/>
              </a:ext>
            </a:extLst>
          </p:cNvPr>
          <p:cNvSpPr txBox="1"/>
          <p:nvPr/>
        </p:nvSpPr>
        <p:spPr>
          <a:xfrm>
            <a:off x="507554" y="4805054"/>
            <a:ext cx="11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Evaluation</a:t>
            </a:r>
            <a:endParaRPr kumimoji="1" lang="ja-JP" alt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3534BA-4A25-4B23-9559-7827E3934FA1}"/>
              </a:ext>
            </a:extLst>
          </p:cNvPr>
          <p:cNvSpPr/>
          <p:nvPr/>
        </p:nvSpPr>
        <p:spPr>
          <a:xfrm>
            <a:off x="1722026" y="338205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5BEE5-E208-4387-AF74-53C140E936BE}"/>
              </a:ext>
            </a:extLst>
          </p:cNvPr>
          <p:cNvSpPr txBox="1"/>
          <p:nvPr/>
        </p:nvSpPr>
        <p:spPr>
          <a:xfrm>
            <a:off x="2441713" y="3326484"/>
            <a:ext cx="1128206" cy="64633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Words in each topic</a:t>
            </a:r>
            <a:endParaRPr kumimoji="1" lang="ja-JP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1C3D26-46DF-4E9C-8B24-58A320BA28EC}"/>
              </a:ext>
            </a:extLst>
          </p:cNvPr>
          <p:cNvSpPr txBox="1"/>
          <p:nvPr/>
        </p:nvSpPr>
        <p:spPr>
          <a:xfrm>
            <a:off x="2084239" y="2764975"/>
            <a:ext cx="190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Prevalence of…</a:t>
            </a:r>
            <a:endParaRPr kumimoji="1" lang="ja-JP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7AC0D-A6F7-49C5-B88E-197DDF89010C}"/>
              </a:ext>
            </a:extLst>
          </p:cNvPr>
          <p:cNvSpPr txBox="1"/>
          <p:nvPr/>
        </p:nvSpPr>
        <p:spPr>
          <a:xfrm>
            <a:off x="2441713" y="4180321"/>
            <a:ext cx="1128206" cy="92333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Topics in each document</a:t>
            </a:r>
            <a:endParaRPr kumimoji="1" lang="ja-JP" alt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914E948-B3F8-4292-B683-F981C95C246E}"/>
              </a:ext>
            </a:extLst>
          </p:cNvPr>
          <p:cNvSpPr/>
          <p:nvPr/>
        </p:nvSpPr>
        <p:spPr>
          <a:xfrm>
            <a:off x="3752695" y="386375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8C9D9A-A733-43F9-B17D-6882B72C1624}"/>
              </a:ext>
            </a:extLst>
          </p:cNvPr>
          <p:cNvCxnSpPr>
            <a:stCxn id="18" idx="0"/>
            <a:endCxn id="7" idx="0"/>
          </p:cNvCxnSpPr>
          <p:nvPr/>
        </p:nvCxnSpPr>
        <p:spPr>
          <a:xfrm rot="16200000" flipV="1">
            <a:off x="4545490" y="-140349"/>
            <a:ext cx="279951" cy="7213618"/>
          </a:xfrm>
          <a:prstGeom prst="bentConnector3">
            <a:avLst>
              <a:gd name="adj1" fmla="val 370375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29B09C-C601-4362-8576-44A1BA3B0575}"/>
              </a:ext>
            </a:extLst>
          </p:cNvPr>
          <p:cNvSpPr/>
          <p:nvPr/>
        </p:nvSpPr>
        <p:spPr>
          <a:xfrm>
            <a:off x="8823301" y="386161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C90967-0879-4FA6-8515-5651838CD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62697"/>
              </p:ext>
            </p:extLst>
          </p:nvPr>
        </p:nvGraphicFramePr>
        <p:xfrm>
          <a:off x="9492552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Final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6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 dirty="0"/>
              <a:t>1</a:t>
            </a:r>
            <a:r>
              <a:rPr kumimoji="1" lang="en-SG" altLang="ja-JP" baseline="30000" dirty="0"/>
              <a:t>st</a:t>
            </a:r>
            <a:r>
              <a:rPr kumimoji="1" lang="en-SG" altLang="ja-JP" dirty="0"/>
              <a:t> run output</a:t>
            </a:r>
          </a:p>
          <a:p>
            <a:r>
              <a:rPr lang="en-SG" altLang="ja-JP" dirty="0">
                <a:solidFill>
                  <a:srgbClr val="FFC000"/>
                </a:solidFill>
              </a:rPr>
              <a:t>Nouns, verbs, etc</a:t>
            </a:r>
          </a:p>
          <a:p>
            <a:r>
              <a:rPr lang="en-SG" altLang="ja-JP" dirty="0"/>
              <a:t>Coherence score: 0.37</a:t>
            </a:r>
          </a:p>
          <a:p>
            <a:r>
              <a:rPr lang="en-SG" altLang="ja-JP" dirty="0"/>
              <a:t>Topics not coherent</a:t>
            </a:r>
          </a:p>
        </p:txBody>
      </p:sp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7DA59DC8-4A6A-4AF3-9911-3CDBE446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696718"/>
            <a:ext cx="9069069" cy="49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627360" cy="42582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SG" altLang="ja-JP" sz="3600" dirty="0"/>
              <a:t>Revisited cleaning 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everything except nouns and n-grams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overly common terms with </a:t>
            </a:r>
            <a:r>
              <a:rPr lang="en-SG" altLang="ja-JP" sz="3200" dirty="0" err="1"/>
              <a:t>filter_extremes</a:t>
            </a:r>
            <a:r>
              <a:rPr lang="en-SG" altLang="ja-JP" sz="3200" dirty="0"/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some terms manually, which may be missed by </a:t>
            </a:r>
            <a:r>
              <a:rPr lang="en-SG" altLang="ja-JP" sz="3200" dirty="0" err="1"/>
              <a:t>filter_extremes</a:t>
            </a:r>
            <a:r>
              <a:rPr lang="en-SG" altLang="ja-JP" sz="3200" dirty="0"/>
              <a:t>() e.g. ‘</a:t>
            </a:r>
            <a:r>
              <a:rPr lang="en-SG" altLang="ja-JP" sz="3200" dirty="0" err="1"/>
              <a:t>total_war</a:t>
            </a:r>
            <a:r>
              <a:rPr lang="en-SG" altLang="ja-JP" sz="3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7605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 dirty="0"/>
              <a:t>12</a:t>
            </a:r>
            <a:r>
              <a:rPr kumimoji="1" lang="en-SG" altLang="ja-JP" baseline="30000" dirty="0"/>
              <a:t>th</a:t>
            </a:r>
            <a:r>
              <a:rPr kumimoji="1" lang="en-SG" altLang="ja-JP" dirty="0"/>
              <a:t> run output</a:t>
            </a:r>
          </a:p>
          <a:p>
            <a:r>
              <a:rPr lang="en-SG" altLang="ja-JP" dirty="0">
                <a:solidFill>
                  <a:srgbClr val="FFC000"/>
                </a:solidFill>
              </a:rPr>
              <a:t>Nouns &amp; </a:t>
            </a:r>
            <a:br>
              <a:rPr lang="en-SG" altLang="ja-JP" dirty="0">
                <a:solidFill>
                  <a:srgbClr val="FFC000"/>
                </a:solidFill>
              </a:rPr>
            </a:br>
            <a:r>
              <a:rPr lang="en-SG" altLang="ja-JP" dirty="0">
                <a:solidFill>
                  <a:srgbClr val="FFC000"/>
                </a:solidFill>
              </a:rPr>
              <a:t>n-grams</a:t>
            </a:r>
          </a:p>
          <a:p>
            <a:r>
              <a:rPr lang="en-SG" altLang="ja-JP" dirty="0"/>
              <a:t>Coherence score: 0.57!</a:t>
            </a:r>
          </a:p>
          <a:p>
            <a:r>
              <a:rPr lang="en-SG" altLang="ja-JP" dirty="0"/>
              <a:t>Topics coherent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CF07B4A-8A3E-4339-A2BF-8EF80806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20" y="1778000"/>
            <a:ext cx="9187800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9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292080" cy="4419600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3200" dirty="0"/>
              <a:t>Model validation</a:t>
            </a:r>
          </a:p>
          <a:p>
            <a:pPr lvl="1"/>
            <a:r>
              <a:rPr lang="en-SG" altLang="ja-JP" sz="2800" dirty="0"/>
              <a:t>~85% accuracy achieved</a:t>
            </a:r>
          </a:p>
          <a:p>
            <a:r>
              <a:rPr lang="en-SG" altLang="ja-JP" sz="3200" dirty="0"/>
              <a:t>Method</a:t>
            </a:r>
          </a:p>
          <a:p>
            <a:pPr lvl="1"/>
            <a:r>
              <a:rPr lang="en-SG" altLang="ja-JP" sz="2800" dirty="0"/>
              <a:t>Sample 10% of dataset and manually check labels</a:t>
            </a:r>
          </a:p>
          <a:p>
            <a:pPr lvl="2"/>
            <a:r>
              <a:rPr lang="en-SG" altLang="ja-JP" sz="2400" dirty="0"/>
              <a:t>Sample 1: Low token counts (&lt;= 5 tokens)</a:t>
            </a:r>
          </a:p>
          <a:p>
            <a:pPr lvl="2"/>
            <a:r>
              <a:rPr lang="en-SG" altLang="ja-JP" sz="2400" dirty="0"/>
              <a:t>Sample 2: All token counts</a:t>
            </a:r>
          </a:p>
          <a:p>
            <a:r>
              <a:rPr lang="en-SG" altLang="ja-JP" sz="3200" dirty="0"/>
              <a:t>Find sweet spot to set cut-off for minimum token count</a:t>
            </a:r>
          </a:p>
          <a:p>
            <a:pPr lvl="1"/>
            <a:r>
              <a:rPr lang="en-SG" altLang="ja-JP" sz="2600" dirty="0"/>
              <a:t>Minimise misclassification rate</a:t>
            </a:r>
          </a:p>
          <a:p>
            <a:pPr lvl="2"/>
            <a:endParaRPr lang="en-SG" altLang="ja-JP" sz="2400" dirty="0"/>
          </a:p>
          <a:p>
            <a:pPr lvl="1"/>
            <a:endParaRPr lang="en-SG" altLang="ja-JP" sz="2800" dirty="0"/>
          </a:p>
          <a:p>
            <a:pPr lvl="1"/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28234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5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SG" altLang="ja-JP" sz="2000" dirty="0"/>
              <a:t>Low Token Sample Findings</a:t>
            </a:r>
          </a:p>
          <a:p>
            <a:pPr lvl="1"/>
            <a:r>
              <a:rPr lang="en-SG" altLang="ja-JP" dirty="0"/>
              <a:t>Low tokens, high misclassification</a:t>
            </a:r>
          </a:p>
          <a:p>
            <a:pPr lvl="2"/>
            <a:r>
              <a:rPr lang="en-SG" altLang="ja-JP" sz="2000" dirty="0"/>
              <a:t>LDA assigns most prevalent topic(s) when 0 tokens passed</a:t>
            </a:r>
          </a:p>
          <a:p>
            <a:pPr lvl="2"/>
            <a:r>
              <a:rPr lang="en-SG" altLang="ja-JP" sz="2000" dirty="0"/>
              <a:t>Probability-based</a:t>
            </a:r>
          </a:p>
          <a:p>
            <a:endParaRPr lang="en-SG" altLang="ja-JP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42585-0066-4408-A096-115AE0977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36" y="1819012"/>
            <a:ext cx="6040743" cy="403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/>
          <p:nvPr/>
        </p:nvCxnSpPr>
        <p:spPr>
          <a:xfrm>
            <a:off x="6096000" y="4230371"/>
            <a:ext cx="5344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95" y="2387711"/>
            <a:ext cx="8554409" cy="1478570"/>
          </a:xfrm>
        </p:spPr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Why does SteamVox Matter?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95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462" y="5341938"/>
            <a:ext cx="7626138" cy="1195585"/>
          </a:xfrm>
        </p:spPr>
        <p:txBody>
          <a:bodyPr>
            <a:normAutofit/>
          </a:bodyPr>
          <a:lstStyle/>
          <a:p>
            <a:r>
              <a:rPr lang="en-SG" altLang="ja-JP" sz="2000" dirty="0"/>
              <a:t>All tokens</a:t>
            </a:r>
          </a:p>
          <a:p>
            <a:pPr lvl="1"/>
            <a:r>
              <a:rPr lang="en-SG" altLang="ja-JP" sz="1600" dirty="0"/>
              <a:t>Misclassification rate stabilises around 15% with higher token counts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A9FE4C2-2847-4C4D-9017-173BD503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04" y="1736371"/>
            <a:ext cx="9333422" cy="36265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>
            <a:cxnSpLocks/>
          </p:cNvCxnSpPr>
          <p:nvPr/>
        </p:nvCxnSpPr>
        <p:spPr>
          <a:xfrm>
            <a:off x="2133600" y="3049900"/>
            <a:ext cx="83055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17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764" y="5782022"/>
            <a:ext cx="7640875" cy="912813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000" dirty="0"/>
              <a:t>Less misclassification with 3 or more tokens, but unwilling to drop 2 tokens</a:t>
            </a:r>
          </a:p>
          <a:p>
            <a:r>
              <a:rPr lang="en-SG" altLang="ja-JP" sz="2000" dirty="0"/>
              <a:t>Most reviews have 5 or fewer tokens – too much data to sacrifice</a:t>
            </a:r>
          </a:p>
          <a:p>
            <a:endParaRPr lang="en-SG" altLang="ja-JP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31DA9F-CDF1-45F7-9A20-23DD5A9F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56" y="1782935"/>
            <a:ext cx="9245600" cy="38731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F39B00-5C7D-4CA8-BE49-C0EF2A1F07EA}"/>
              </a:ext>
            </a:extLst>
          </p:cNvPr>
          <p:cNvCxnSpPr>
            <a:cxnSpLocks/>
          </p:cNvCxnSpPr>
          <p:nvPr/>
        </p:nvCxnSpPr>
        <p:spPr>
          <a:xfrm>
            <a:off x="1899920" y="2592700"/>
            <a:ext cx="8710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F9B1965-02F0-4F8F-81AE-36AAC13508A4}"/>
              </a:ext>
            </a:extLst>
          </p:cNvPr>
          <p:cNvSpPr/>
          <p:nvPr/>
        </p:nvSpPr>
        <p:spPr>
          <a:xfrm>
            <a:off x="6497071" y="1357803"/>
            <a:ext cx="411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ja-JP" dirty="0">
                <a:solidFill>
                  <a:schemeClr val="accent3">
                    <a:lumMod val="75000"/>
                  </a:schemeClr>
                </a:solidFill>
              </a:rPr>
              <a:t>Red lines mark 25th, 50th, 75th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434304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2788285" cy="4651374"/>
          </a:xfrm>
        </p:spPr>
        <p:txBody>
          <a:bodyPr>
            <a:normAutofit/>
          </a:bodyPr>
          <a:lstStyle/>
          <a:p>
            <a:r>
              <a:rPr lang="en-SG" altLang="ja-JP" dirty="0"/>
              <a:t>Drop 2 tokens ?</a:t>
            </a:r>
          </a:p>
          <a:p>
            <a:r>
              <a:rPr lang="en-SG" altLang="ja-JP" dirty="0"/>
              <a:t>No. Bad trade-off!</a:t>
            </a:r>
          </a:p>
          <a:p>
            <a:r>
              <a:rPr lang="en-SG" altLang="ja-JP" dirty="0"/>
              <a:t>Huge loss of data</a:t>
            </a:r>
          </a:p>
          <a:p>
            <a:r>
              <a:rPr lang="en-SG" altLang="ja-JP" dirty="0"/>
              <a:t>Marginal reduction in misclassification rate</a:t>
            </a:r>
          </a:p>
          <a:p>
            <a:r>
              <a:rPr lang="en-SG" altLang="ja-JP" sz="2600" dirty="0"/>
              <a:t>Best to keep reviews with at least 2 tokens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E1241D-4FAF-4892-9700-F7B3AB2B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25" y="1727135"/>
            <a:ext cx="7648575" cy="41243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6FE10FD-F231-49C1-8972-C9DFC3398387}"/>
              </a:ext>
            </a:extLst>
          </p:cNvPr>
          <p:cNvSpPr/>
          <p:nvPr/>
        </p:nvSpPr>
        <p:spPr>
          <a:xfrm>
            <a:off x="5308351" y="3378201"/>
            <a:ext cx="1188720" cy="234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520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32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 – Topics Identified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933748" cy="465137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Content &amp; Authenticity</a:t>
            </a:r>
          </a:p>
          <a:p>
            <a:pPr lvl="1"/>
            <a:r>
              <a:rPr kumimoji="0" lang="ja-JP" altLang="ja-JP" sz="2400" dirty="0">
                <a:ea typeface="var(--jp-code-font-family)"/>
              </a:rPr>
              <a:t>three_kingdoms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series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fan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diplomacy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battle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love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best_total_war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campaign</a:t>
            </a:r>
            <a:r>
              <a:rPr kumimoji="0" lang="en-SG" altLang="ja-JP" sz="2400" dirty="0">
                <a:ea typeface="var(--jp-code-font-family)"/>
              </a:rPr>
              <a:t>…</a:t>
            </a:r>
            <a:endParaRPr lang="en-SG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Characters</a:t>
            </a:r>
          </a:p>
          <a:p>
            <a:pPr lvl="1"/>
            <a:r>
              <a:rPr lang="en-SG" altLang="ja-JP" sz="2400" dirty="0"/>
              <a:t>china, war, </a:t>
            </a:r>
            <a:r>
              <a:rPr lang="en-SG" altLang="ja-JP" sz="2400" dirty="0" err="1"/>
              <a:t>cao_cao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lu_bu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liu_bei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yuan_shao</a:t>
            </a:r>
            <a:r>
              <a:rPr lang="en-SG" altLang="ja-JP" sz="2400" dirty="0"/>
              <a:t>, army, character, man, emperor, warlord…</a:t>
            </a:r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Strategic Gameplay</a:t>
            </a:r>
          </a:p>
          <a:p>
            <a:pPr lvl="1"/>
            <a:r>
              <a:rPr lang="en-GB" altLang="ja-JP" sz="2400" dirty="0"/>
              <a:t>faction, army, diplomacy, vassal, war, player, people, way, city, problem, campaign…</a:t>
            </a:r>
            <a:endParaRPr lang="en-SG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Tactical Gameplay</a:t>
            </a:r>
          </a:p>
          <a:p>
            <a:pPr lvl="1"/>
            <a:r>
              <a:rPr lang="en-GB" altLang="ja-JP" sz="2400" dirty="0"/>
              <a:t>unit, battle, faction, army, general, character, diplomacy, campaign, hero, building, duel…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ja-JP" sz="2800" dirty="0"/>
              <a:t>UX/UI, Performance, Stability</a:t>
            </a:r>
          </a:p>
          <a:p>
            <a:pPr lvl="1"/>
            <a:r>
              <a:rPr lang="en-GB" altLang="ja-JP" sz="2400" dirty="0"/>
              <a:t>campaign, hour, issue, battle, bug, crash, multiplayer, review, </a:t>
            </a:r>
            <a:r>
              <a:rPr lang="en-GB" altLang="ja-JP" sz="2400" dirty="0" err="1"/>
              <a:t>rome</a:t>
            </a:r>
            <a:r>
              <a:rPr lang="en-GB" altLang="ja-JP" sz="2400" dirty="0"/>
              <a:t>, fix, play, patch, work…</a:t>
            </a:r>
          </a:p>
          <a:p>
            <a:pPr marL="971550" lvl="1" indent="-514350">
              <a:buFont typeface="+mj-lt"/>
              <a:buAutoNum type="arabicPeriod"/>
            </a:pPr>
            <a:endParaRPr lang="en-SG" altLang="ja-JP" sz="2800" dirty="0"/>
          </a:p>
          <a:p>
            <a:pPr marL="914400" lvl="1" indent="-457200">
              <a:buFont typeface="+mj-lt"/>
              <a:buAutoNum type="arabicPeriod"/>
            </a:pP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44589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82D6-8DC0-4D33-9B9A-2B5F75FF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158"/>
            <a:ext cx="9905998" cy="1478570"/>
          </a:xfrm>
        </p:spPr>
        <p:txBody>
          <a:bodyPr/>
          <a:lstStyle/>
          <a:p>
            <a:pPr algn="ctr"/>
            <a:r>
              <a:rPr kumimoji="1" lang="en-SG" altLang="ja-JP" dirty="0" err="1">
                <a:solidFill>
                  <a:srgbClr val="FFFF00"/>
                </a:solidFill>
              </a:rPr>
              <a:t>Topi</a:t>
            </a:r>
            <a:r>
              <a:rPr lang="en-SG" altLang="ja-JP" dirty="0" err="1">
                <a:solidFill>
                  <a:srgbClr val="FFFF00"/>
                </a:solidFill>
              </a:rPr>
              <a:t>C</a:t>
            </a:r>
            <a:r>
              <a:rPr lang="en-SG" altLang="ja-JP" dirty="0">
                <a:solidFill>
                  <a:srgbClr val="FFFF00"/>
                </a:solidFill>
              </a:rPr>
              <a:t> 1: </a:t>
            </a:r>
            <a:r>
              <a:rPr kumimoji="1" lang="en-SG" altLang="ja-JP" dirty="0">
                <a:solidFill>
                  <a:srgbClr val="FFFF00"/>
                </a:solidFill>
              </a:rPr>
              <a:t>Content &amp; Authenticity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29698" name="Picture 2" descr="total war games">
            <a:extLst>
              <a:ext uri="{FF2B5EF4-FFF2-40B4-BE49-F238E27FC236}">
                <a16:creationId xmlns:a16="http://schemas.microsoft.com/office/drawing/2014/main" id="{E984B8FA-233C-4E0A-BAED-24498AF0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1123742"/>
            <a:ext cx="8656320" cy="4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18593-C711-4F6A-9448-FFC2E60B857E}"/>
              </a:ext>
            </a:extLst>
          </p:cNvPr>
          <p:cNvSpPr/>
          <p:nvPr/>
        </p:nvSpPr>
        <p:spPr>
          <a:xfrm>
            <a:off x="1452880" y="5541587"/>
            <a:ext cx="9469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>
                <a:ea typeface="var(--jp-code-font-family)"/>
              </a:rPr>
              <a:t>Keywords:</a:t>
            </a:r>
          </a:p>
          <a:p>
            <a:pPr lvl="1"/>
            <a:r>
              <a:rPr lang="ja-JP" altLang="ja-JP" sz="2000" dirty="0">
                <a:ea typeface="var(--jp-code-font-family)"/>
              </a:rPr>
              <a:t>three_kingdoms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series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fan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diplomacy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battle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love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best_total_war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campaign</a:t>
            </a:r>
            <a:r>
              <a:rPr lang="en-SG" altLang="ja-JP" sz="2000" dirty="0">
                <a:ea typeface="var(--jp-code-font-family)"/>
              </a:rPr>
              <a:t>…</a:t>
            </a:r>
            <a:endParaRPr lang="en-SG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76821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2: Characters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4910338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SG" altLang="ja-JP" sz="2000" dirty="0"/>
              <a:t>china, war, </a:t>
            </a:r>
            <a:r>
              <a:rPr lang="en-SG" altLang="ja-JP" sz="2000" dirty="0" err="1"/>
              <a:t>cao_cao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lu_bu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liu_bei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yuan_shao</a:t>
            </a:r>
            <a:r>
              <a:rPr lang="en-SG" altLang="ja-JP" sz="2000" dirty="0"/>
              <a:t>, army, character, man, emperor, warlord…</a:t>
            </a:r>
          </a:p>
        </p:txBody>
      </p:sp>
      <p:pic>
        <p:nvPicPr>
          <p:cNvPr id="11" name="Picture 10" descr="A picture containing outdoor, person, man, text&#10;&#10;Description automatically generated">
            <a:extLst>
              <a:ext uri="{FF2B5EF4-FFF2-40B4-BE49-F238E27FC236}">
                <a16:creationId xmlns:a16="http://schemas.microsoft.com/office/drawing/2014/main" id="{7894B993-7178-44D7-8C74-A8AAB798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00" y="2265129"/>
            <a:ext cx="2014660" cy="2464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BB0328-229A-4167-A3E9-EE42FCA5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07" y="2264265"/>
            <a:ext cx="2018435" cy="2438378"/>
          </a:xfrm>
          <a:prstGeom prst="rect">
            <a:avLst/>
          </a:prstGeom>
        </p:spPr>
      </p:pic>
      <p:pic>
        <p:nvPicPr>
          <p:cNvPr id="18" name="Picture 17" descr="A picture containing outdoor&#10;&#10;Description automatically generated">
            <a:extLst>
              <a:ext uri="{FF2B5EF4-FFF2-40B4-BE49-F238E27FC236}">
                <a16:creationId xmlns:a16="http://schemas.microsoft.com/office/drawing/2014/main" id="{772D1B75-6121-438F-B0AE-A4B8152A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52" y="2277301"/>
            <a:ext cx="2014659" cy="2425339"/>
          </a:xfrm>
          <a:prstGeom prst="rect">
            <a:avLst/>
          </a:prstGeom>
        </p:spPr>
      </p:pic>
      <p:pic>
        <p:nvPicPr>
          <p:cNvPr id="20" name="Picture 19" descr="A picture containing snow, outdoor, skiing, person&#10;&#10;Description automatically generated">
            <a:extLst>
              <a:ext uri="{FF2B5EF4-FFF2-40B4-BE49-F238E27FC236}">
                <a16:creationId xmlns:a16="http://schemas.microsoft.com/office/drawing/2014/main" id="{4C16221C-D563-4C63-B59F-3A59B2CC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32" y="2265680"/>
            <a:ext cx="2014661" cy="2464445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FDC003EC-633D-4C86-BA5D-1D4AE6D0C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89" y="2264265"/>
            <a:ext cx="2014660" cy="24658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7993157" y="58393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Images: </a:t>
            </a:r>
            <a:r>
              <a:rPr lang="en-SG" altLang="ja-JP" sz="2000" dirty="0">
                <a:hlinkClick r:id="rId7"/>
              </a:rPr>
              <a:t>Total War Forums</a:t>
            </a:r>
            <a:endParaRPr lang="en-SG" altLang="ja-JP" sz="2000" dirty="0"/>
          </a:p>
          <a:p>
            <a:pPr lvl="1"/>
            <a:r>
              <a:rPr lang="en-SG" altLang="ja-JP" sz="2000" dirty="0"/>
              <a:t>© Creative Assembly</a:t>
            </a:r>
          </a:p>
        </p:txBody>
      </p:sp>
    </p:spTree>
    <p:extLst>
      <p:ext uri="{BB962C8B-B14F-4D97-AF65-F5344CB8AC3E}">
        <p14:creationId xmlns:p14="http://schemas.microsoft.com/office/powerpoint/2010/main" val="995466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3: Strategic Gameplay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04174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faction, army, diplomacy, vassal, war, player, people, way, city, problem, campaign…</a:t>
            </a:r>
            <a:endParaRPr lang="en-SG" altLang="ja-JP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8978677" y="36549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 err="1">
                <a:hlinkClick r:id="rId2"/>
              </a:rPr>
              <a:t>StrategyGamer</a:t>
            </a:r>
            <a:endParaRPr lang="en-SG" altLang="ja-JP" sz="2000" dirty="0"/>
          </a:p>
          <a:p>
            <a:pPr lvl="1"/>
            <a:endParaRPr lang="en-SG" altLang="ja-JP" sz="2000" dirty="0"/>
          </a:p>
        </p:txBody>
      </p:sp>
      <p:pic>
        <p:nvPicPr>
          <p:cNvPr id="30722" name="Picture 2" descr="Image result for total war 3 kingdoms campaign map">
            <a:extLst>
              <a:ext uri="{FF2B5EF4-FFF2-40B4-BE49-F238E27FC236}">
                <a16:creationId xmlns:a16="http://schemas.microsoft.com/office/drawing/2014/main" id="{4FFD903B-0F79-41C7-ADA9-43971D8E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08" y="1705393"/>
            <a:ext cx="6626784" cy="372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68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4: Tactical Gameplay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unit, battle, faction, army, general, character, diplomacy, campaign, hero, building, duel…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>
                <a:hlinkClick r:id="rId2"/>
              </a:rPr>
              <a:t>Total War: Three Kingdoms on Steam</a:t>
            </a:r>
            <a:endParaRPr lang="en-SG" altLang="ja-JP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D44A2-DB6D-420D-88A0-39F27C13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" r="342" b="1163"/>
          <a:stretch/>
        </p:blipFill>
        <p:spPr>
          <a:xfrm>
            <a:off x="2534760" y="1658532"/>
            <a:ext cx="7119303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90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5: UX/UI, Performance, </a:t>
            </a:r>
            <a:r>
              <a:rPr lang="en-SG" altLang="ja-JP" dirty="0">
                <a:solidFill>
                  <a:srgbClr val="FFFF00"/>
                </a:solidFill>
              </a:rPr>
              <a:t>Stability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campaign, hour, issue, battle, bug, crash, multiplayer, review, </a:t>
            </a:r>
            <a:r>
              <a:rPr lang="en-GB" altLang="ja-JP" sz="2000" dirty="0" err="1"/>
              <a:t>rome</a:t>
            </a:r>
            <a:r>
              <a:rPr lang="en-GB" altLang="ja-JP" sz="2000" dirty="0"/>
              <a:t>, fix, play, patch, work…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 err="1">
                <a:hlinkClick r:id="rId2"/>
              </a:rPr>
              <a:t>HowToGeek</a:t>
            </a:r>
            <a:endParaRPr lang="en-SG" altLang="ja-JP" sz="2000" dirty="0"/>
          </a:p>
        </p:txBody>
      </p:sp>
      <p:pic>
        <p:nvPicPr>
          <p:cNvPr id="31746" name="Picture 2" descr="windows-8-blue-screen-header">
            <a:extLst>
              <a:ext uri="{FF2B5EF4-FFF2-40B4-BE49-F238E27FC236}">
                <a16:creationId xmlns:a16="http://schemas.microsoft.com/office/drawing/2014/main" id="{3DC31EDC-3400-4286-B5D0-61A7D60B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796540"/>
            <a:ext cx="7889209" cy="3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21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Pass ORIGINAL text to VADER </a:t>
            </a:r>
            <a:r>
              <a:rPr lang="en-SG" altLang="ja-JP" sz="2600" dirty="0" err="1"/>
              <a:t>SentimentIntensityAnalyzer</a:t>
            </a:r>
            <a:endParaRPr lang="en-SG" altLang="ja-JP" sz="2600" dirty="0"/>
          </a:p>
          <a:p>
            <a:pPr lvl="1"/>
            <a:r>
              <a:rPr lang="en-SG" altLang="ja-JP" sz="2200" dirty="0"/>
              <a:t>Capitalisations and punctuation factor into calculations</a:t>
            </a:r>
          </a:p>
          <a:p>
            <a:pPr lvl="1"/>
            <a:r>
              <a:rPr lang="en-SG" altLang="ja-JP" sz="2200" dirty="0"/>
              <a:t>Take compound score</a:t>
            </a:r>
          </a:p>
          <a:p>
            <a:pPr lvl="1"/>
            <a:endParaRPr lang="en-SG" altLang="ja-JP" sz="2200" dirty="0"/>
          </a:p>
          <a:p>
            <a:r>
              <a:rPr lang="en-SG" altLang="ja-JP" sz="2600" dirty="0"/>
              <a:t>Player-provided score not used</a:t>
            </a:r>
          </a:p>
          <a:p>
            <a:pPr lvl="1"/>
            <a:r>
              <a:rPr lang="en-SG" altLang="ja-JP" sz="2200" dirty="0"/>
              <a:t>Most people have some level of mixed opinion</a:t>
            </a:r>
          </a:p>
          <a:p>
            <a:pPr lvl="1"/>
            <a:r>
              <a:rPr lang="en-SG" altLang="ja-JP" sz="2200" dirty="0"/>
              <a:t>Steam does not allow players to put neutral scores</a:t>
            </a:r>
          </a:p>
          <a:p>
            <a:pPr lvl="1"/>
            <a:endParaRPr lang="en-SG" altLang="ja-JP" sz="2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7721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 dirty="0">
                <a:solidFill>
                  <a:srgbClr val="FFFF00"/>
                </a:solidFill>
              </a:rPr>
              <a:t>The Problem(S)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altLang="ja-JP" sz="3600" dirty="0"/>
              <a:t>Game developers always pressed for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</a:p>
          <a:p>
            <a:endParaRPr lang="en-SG" altLang="ja-JP" sz="3600" dirty="0"/>
          </a:p>
          <a:p>
            <a:r>
              <a:rPr lang="en-SG" altLang="ja-JP" sz="3600" dirty="0"/>
              <a:t>Game publication is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  <a:r>
              <a:rPr lang="en-SG" altLang="ja-JP" sz="3600" dirty="0"/>
              <a:t>-sensitive</a:t>
            </a:r>
          </a:p>
          <a:p>
            <a:endParaRPr lang="en-SG" altLang="ja-JP" sz="3600" dirty="0"/>
          </a:p>
          <a:p>
            <a:r>
              <a:rPr lang="en-SG" altLang="ja-JP" sz="3600" dirty="0"/>
              <a:t>Reading reviews is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  <a:r>
              <a:rPr lang="en-SG" altLang="ja-JP" sz="3600" dirty="0"/>
              <a:t>-consuming</a:t>
            </a:r>
          </a:p>
        </p:txBody>
      </p:sp>
    </p:spTree>
    <p:extLst>
      <p:ext uri="{BB962C8B-B14F-4D97-AF65-F5344CB8AC3E}">
        <p14:creationId xmlns:p14="http://schemas.microsoft.com/office/powerpoint/2010/main" val="1350570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Known issues:</a:t>
            </a:r>
          </a:p>
          <a:p>
            <a:pPr lvl="1"/>
            <a:r>
              <a:rPr lang="en-SG" altLang="ja-JP" sz="2200" dirty="0"/>
              <a:t>VADER tends to give a lot of neutral scores</a:t>
            </a:r>
          </a:p>
          <a:p>
            <a:pPr lvl="1"/>
            <a:r>
              <a:rPr lang="en-SG" altLang="ja-JP" sz="2200" dirty="0"/>
              <a:t>VADER cannot handle sarcasm</a:t>
            </a:r>
          </a:p>
          <a:p>
            <a:pPr lvl="1"/>
            <a:r>
              <a:rPr lang="en-SG" altLang="ja-JP" sz="2200" dirty="0"/>
              <a:t>VADER may read vulgarities used for emphasis as negative when they are in fact positive</a:t>
            </a:r>
          </a:p>
          <a:p>
            <a:pPr lvl="1"/>
            <a:endParaRPr lang="en-SG" altLang="ja-JP" sz="2200" dirty="0"/>
          </a:p>
          <a:p>
            <a:r>
              <a:rPr lang="en-SG" altLang="ja-JP" sz="2600" dirty="0"/>
              <a:t>Must assume most reviewers genuinely want to give feedback</a:t>
            </a:r>
          </a:p>
          <a:p>
            <a:pPr lvl="1"/>
            <a:r>
              <a:rPr lang="en-SG" altLang="ja-JP" sz="2200" dirty="0"/>
              <a:t>Reasonable assumption. Paying players more likely to write useful reviews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23441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049068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Analysis: Dealing with VADER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Keeping neutrals to a minimum:</a:t>
            </a:r>
          </a:p>
          <a:p>
            <a:pPr lvl="1"/>
            <a:r>
              <a:rPr lang="en-SG" altLang="ja-JP" sz="2200" dirty="0"/>
              <a:t>Feed VADER longer text</a:t>
            </a:r>
          </a:p>
          <a:p>
            <a:pPr lvl="1"/>
            <a:r>
              <a:rPr lang="en-SG" altLang="ja-JP" sz="2200" dirty="0"/>
              <a:t>Set tight boundary for neutral: -0.1 &lt; x &lt; 0.1</a:t>
            </a:r>
          </a:p>
          <a:p>
            <a:pPr lvl="1"/>
            <a:endParaRPr lang="en-SG" altLang="ja-JP" sz="2200" dirty="0"/>
          </a:p>
          <a:p>
            <a:r>
              <a:rPr lang="en-SG" altLang="ja-JP" sz="2800" dirty="0"/>
              <a:t>Aggregation issues</a:t>
            </a:r>
          </a:p>
          <a:p>
            <a:pPr lvl="1"/>
            <a:r>
              <a:rPr lang="en-SG" altLang="ja-JP" sz="2400" dirty="0"/>
              <a:t>Reduce complexity by converting all decimals to integers</a:t>
            </a:r>
          </a:p>
          <a:p>
            <a:pPr lvl="1"/>
            <a:r>
              <a:rPr lang="en-SG" altLang="ja-JP" sz="2400" dirty="0"/>
              <a:t>As long as outside neutral boundary, review is </a:t>
            </a:r>
            <a:r>
              <a:rPr lang="en-SG" altLang="ja-JP" sz="2400" dirty="0" err="1"/>
              <a:t>pos</a:t>
            </a:r>
            <a:r>
              <a:rPr lang="en-SG" altLang="ja-JP" sz="2400" dirty="0"/>
              <a:t>/neg</a:t>
            </a:r>
          </a:p>
          <a:p>
            <a:pPr lvl="2"/>
            <a:r>
              <a:rPr lang="en-SG" altLang="ja-JP" sz="2200" dirty="0"/>
              <a:t>Snapshot essentially does not require specific scores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44354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4 parsing &amp; aggregation methods explored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review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sentences – </a:t>
            </a:r>
            <a:r>
              <a:rPr lang="en-SG" altLang="ja-JP" sz="2400" dirty="0" err="1"/>
              <a:t>SpaCy</a:t>
            </a: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sentence topics within each review – </a:t>
            </a:r>
            <a:r>
              <a:rPr lang="en-SG" altLang="ja-JP" sz="2400" dirty="0" err="1"/>
              <a:t>SpaCy</a:t>
            </a: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“paragraphs” within each review – </a:t>
            </a:r>
            <a:r>
              <a:rPr lang="en-SG" altLang="ja-JP" sz="2400" dirty="0" err="1"/>
              <a:t>Syntok</a:t>
            </a:r>
            <a:endParaRPr lang="en-SG" altLang="ja-JP" sz="2400" dirty="0"/>
          </a:p>
          <a:p>
            <a:pPr lvl="1"/>
            <a:endParaRPr lang="en-SG" altLang="ja-JP" sz="2400" dirty="0"/>
          </a:p>
          <a:p>
            <a:r>
              <a:rPr lang="en-SG" altLang="ja-JP" sz="2800" dirty="0"/>
              <a:t>Scoring done with VADER for all methods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6225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1. By Review</a:t>
            </a:r>
          </a:p>
          <a:p>
            <a:r>
              <a:rPr lang="en-SG" altLang="ja-JP" sz="2800" dirty="0"/>
              <a:t>Rationale: Shape of data is consistent with training data</a:t>
            </a:r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Identify dominant topic in each document</a:t>
            </a:r>
          </a:p>
          <a:p>
            <a:pPr lvl="1"/>
            <a:r>
              <a:rPr lang="en-SG" altLang="ja-JP" sz="2400" dirty="0"/>
              <a:t>Assign score based on whole document sentiment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/>
              <a:t>Data wastage -- long reviews have more than 1 topic!</a:t>
            </a:r>
          </a:p>
          <a:p>
            <a:pPr lvl="1"/>
            <a:r>
              <a:rPr lang="en-SG" altLang="ja-JP" sz="2400" dirty="0"/>
              <a:t>Biased scoring – score is for all text, not just dominant topic text</a:t>
            </a:r>
          </a:p>
          <a:p>
            <a:pPr lvl="1"/>
            <a:endParaRPr lang="en-SG" altLang="ja-JP" sz="2400" dirty="0"/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14538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4460528" cy="45190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200" dirty="0"/>
              <a:t>Anatomy of a Review</a:t>
            </a:r>
          </a:p>
          <a:p>
            <a:pPr marL="457200" lvl="1" indent="0">
              <a:buNone/>
            </a:pPr>
            <a:endParaRPr lang="en-SG" altLang="ja-JP" sz="3200" dirty="0"/>
          </a:p>
          <a:p>
            <a:pPr lvl="1"/>
            <a:r>
              <a:rPr lang="en-SG" altLang="ja-JP" sz="3200" dirty="0"/>
              <a:t>Multiple topics</a:t>
            </a:r>
          </a:p>
          <a:p>
            <a:pPr lvl="1"/>
            <a:endParaRPr lang="en-SG" altLang="ja-JP" sz="3200" dirty="0"/>
          </a:p>
          <a:p>
            <a:pPr lvl="1"/>
            <a:r>
              <a:rPr lang="en-SG" altLang="ja-JP" sz="3200" dirty="0"/>
              <a:t>Each topic has its own sentiment</a:t>
            </a:r>
            <a:endParaRPr lang="en-SG" altLang="ja-JP" sz="24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9AA7-1239-4A66-961D-34ADF3E5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0"/>
          <a:stretch/>
        </p:blipFill>
        <p:spPr>
          <a:xfrm>
            <a:off x="5535612" y="1758880"/>
            <a:ext cx="4791877" cy="462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1A947-BEB9-4386-B793-C7866077CC9B}"/>
              </a:ext>
            </a:extLst>
          </p:cNvPr>
          <p:cNvSpPr/>
          <p:nvPr/>
        </p:nvSpPr>
        <p:spPr>
          <a:xfrm>
            <a:off x="5535611" y="2468880"/>
            <a:ext cx="4788699" cy="3454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10325900" y="2147669"/>
            <a:ext cx="1580031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Content &amp;</a:t>
            </a:r>
            <a:r>
              <a:rPr kumimoji="1" lang="ja-JP" altLang="en-US" dirty="0"/>
              <a:t> </a:t>
            </a:r>
            <a:r>
              <a:rPr kumimoji="1" lang="en-SG" altLang="ja-JP" dirty="0"/>
              <a:t>Authenticity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E50269-49A6-499F-8D4D-47AB0BFC07DF}"/>
              </a:ext>
            </a:extLst>
          </p:cNvPr>
          <p:cNvSpPr/>
          <p:nvPr/>
        </p:nvSpPr>
        <p:spPr>
          <a:xfrm>
            <a:off x="5535612" y="2854960"/>
            <a:ext cx="4790288" cy="2733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0325900" y="2834640"/>
            <a:ext cx="1580031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Strategic Gameplay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93D7A-6B95-4292-A336-589FE512A35D}"/>
              </a:ext>
            </a:extLst>
          </p:cNvPr>
          <p:cNvSpPr/>
          <p:nvPr/>
        </p:nvSpPr>
        <p:spPr>
          <a:xfrm>
            <a:off x="5535611" y="5735320"/>
            <a:ext cx="4788699" cy="5041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0325900" y="5735123"/>
            <a:ext cx="158003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Tactical Gameplay</a:t>
            </a:r>
          </a:p>
        </p:txBody>
      </p:sp>
    </p:spTree>
    <p:extLst>
      <p:ext uri="{BB962C8B-B14F-4D97-AF65-F5344CB8AC3E}">
        <p14:creationId xmlns:p14="http://schemas.microsoft.com/office/powerpoint/2010/main" val="2932936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2. By Sentence (</a:t>
            </a:r>
            <a:r>
              <a:rPr lang="en-SG" altLang="ja-JP" sz="2600" dirty="0" err="1"/>
              <a:t>SpaCy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Can capture all topics in all documents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sentences regardless of which review they came from</a:t>
            </a:r>
          </a:p>
          <a:p>
            <a:pPr lvl="1"/>
            <a:r>
              <a:rPr lang="en-SG" altLang="ja-JP" sz="2400" dirty="0"/>
              <a:t>Score all sentences on their dominant topics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 err="1"/>
              <a:t>SpaCy</a:t>
            </a:r>
            <a:r>
              <a:rPr lang="en-SG" altLang="ja-JP" sz="2400" dirty="0"/>
              <a:t> tokenisation issue. Classification accuracy too low, around 67%</a:t>
            </a:r>
          </a:p>
          <a:p>
            <a:pPr lvl="1"/>
            <a:r>
              <a:rPr lang="en-SG" altLang="ja-JP" sz="2400" dirty="0"/>
              <a:t>No similarity to human way of gathering sentiment from reviews</a:t>
            </a:r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25770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altLang="ja-JP" sz="2600" dirty="0"/>
              <a:t>3. By Sentence topics per Review (</a:t>
            </a:r>
            <a:r>
              <a:rPr lang="en-SG" altLang="ja-JP" sz="2600" dirty="0" err="1"/>
              <a:t>SpaCy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Aggregation logic similar to human logic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sentences, assign review number, identify topics</a:t>
            </a:r>
          </a:p>
          <a:p>
            <a:pPr lvl="1"/>
            <a:r>
              <a:rPr lang="en-SG" altLang="ja-JP" sz="2400" dirty="0"/>
              <a:t>Score all sentences on their dominant topics, aggregate by review, summarise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SpaCy</a:t>
            </a:r>
            <a:r>
              <a:rPr lang="en-SG" altLang="ja-JP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tokenisation issue remains</a:t>
            </a:r>
          </a:p>
          <a:p>
            <a:pPr lvl="1"/>
            <a:r>
              <a:rPr lang="en-SG" altLang="ja-JP" sz="2400" dirty="0"/>
              <a:t>Results not accurate due to serious tokenisation issue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21608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3" y="1789114"/>
            <a:ext cx="3654426" cy="46513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altLang="ja-JP" sz="2600" dirty="0" err="1">
                <a:solidFill>
                  <a:schemeClr val="accent3">
                    <a:lumMod val="75000"/>
                  </a:schemeClr>
                </a:solidFill>
              </a:rPr>
              <a:t>SpaCy</a:t>
            </a:r>
            <a:r>
              <a:rPr lang="en-SG" altLang="ja-JP" sz="2600" dirty="0">
                <a:solidFill>
                  <a:schemeClr val="accent3">
                    <a:lumMod val="75000"/>
                  </a:schemeClr>
                </a:solidFill>
              </a:rPr>
              <a:t> tokenisation issues</a:t>
            </a:r>
          </a:p>
          <a:p>
            <a:r>
              <a:rPr lang="en-SG" altLang="ja-JP" sz="2600" dirty="0"/>
              <a:t>Most sentences too short; will have 0 or 1 tokens.</a:t>
            </a:r>
          </a:p>
          <a:p>
            <a:r>
              <a:rPr lang="en-SG" altLang="ja-JP" sz="2600" dirty="0"/>
              <a:t>High chance of data wastage &amp; misclassification</a:t>
            </a:r>
          </a:p>
          <a:p>
            <a:r>
              <a:rPr lang="en-SG" altLang="ja-JP" sz="2600" dirty="0"/>
              <a:t>“1.” should not be a sentence</a:t>
            </a:r>
          </a:p>
          <a:p>
            <a:r>
              <a:rPr lang="en-SG" altLang="ja-JP" sz="2600" dirty="0" err="1"/>
              <a:t>SpaCy</a:t>
            </a:r>
            <a:r>
              <a:rPr lang="en-SG" altLang="ja-JP" sz="2600" dirty="0"/>
              <a:t> tokenised this review into 41 such sentences</a:t>
            </a:r>
            <a:endParaRPr lang="en-SG" altLang="ja-JP" sz="2400" dirty="0"/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8F8F7B-F2E2-4359-9400-BD7F2D79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915219" y="1842474"/>
            <a:ext cx="6887843" cy="49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5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4. By “paragraphs” in reviews (</a:t>
            </a:r>
            <a:r>
              <a:rPr lang="en-SG" altLang="ja-JP" sz="2600" dirty="0" err="1"/>
              <a:t>Syntok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Minimal data wastage, human-like aggregation logic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“paragraphs”, assign review number, identify topics</a:t>
            </a:r>
          </a:p>
          <a:p>
            <a:pPr lvl="2"/>
            <a:r>
              <a:rPr lang="en-SG" altLang="ja-JP" sz="2200" dirty="0"/>
              <a:t>Paragraphs actually result from accidental interaction between </a:t>
            </a:r>
            <a:r>
              <a:rPr lang="en-SG" altLang="ja-JP" sz="2200" dirty="0" err="1"/>
              <a:t>Syntok</a:t>
            </a:r>
            <a:r>
              <a:rPr lang="en-SG" altLang="ja-JP" sz="2200" dirty="0"/>
              <a:t> and </a:t>
            </a:r>
            <a:r>
              <a:rPr lang="en-SG" altLang="ja-JP" sz="2200" dirty="0" err="1"/>
              <a:t>expandContractions</a:t>
            </a:r>
            <a:r>
              <a:rPr lang="en-SG" altLang="ja-JP" sz="2200" dirty="0"/>
              <a:t>()</a:t>
            </a:r>
          </a:p>
          <a:p>
            <a:pPr lvl="1"/>
            <a:r>
              <a:rPr lang="en-SG" altLang="ja-JP" sz="2400" dirty="0"/>
              <a:t>Score all “paragraphs” on their dominant topics, aggregate by review, summarise</a:t>
            </a:r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38586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 – Method 4 advantages (1)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800" dirty="0"/>
              <a:t>Sweet spot between all methods</a:t>
            </a:r>
          </a:p>
          <a:p>
            <a:r>
              <a:rPr lang="en-SG" altLang="ja-JP" sz="2800" dirty="0"/>
              <a:t>Minimised data wastage</a:t>
            </a:r>
          </a:p>
          <a:p>
            <a:pPr lvl="1"/>
            <a:r>
              <a:rPr lang="en-SG" altLang="ja-JP" sz="2400" dirty="0"/>
              <a:t>Long reviews split into paragraphs and coherent sentences</a:t>
            </a:r>
          </a:p>
          <a:p>
            <a:pPr lvl="1"/>
            <a:r>
              <a:rPr lang="en-SG" altLang="ja-JP" sz="2400" dirty="0"/>
              <a:t>Short reviews remain the same or tokenised into coherent sentences</a:t>
            </a:r>
          </a:p>
          <a:p>
            <a:pPr lvl="1"/>
            <a:r>
              <a:rPr lang="en-SG" altLang="ja-JP" sz="2400" dirty="0"/>
              <a:t>Caveat: Working, but not perfect. Needs tweaking</a:t>
            </a:r>
          </a:p>
          <a:p>
            <a:pPr lvl="2"/>
            <a:endParaRPr lang="en-SG" altLang="ja-JP" sz="1800" dirty="0"/>
          </a:p>
          <a:p>
            <a:r>
              <a:rPr lang="en-SG" altLang="ja-JP" sz="2800" dirty="0"/>
              <a:t>Results more accurate</a:t>
            </a:r>
          </a:p>
          <a:p>
            <a:pPr lvl="1"/>
            <a:r>
              <a:rPr lang="en-SG" altLang="ja-JP" sz="2400" dirty="0"/>
              <a:t>Topic model more accurate on paragraphs better than short sentences</a:t>
            </a:r>
          </a:p>
          <a:p>
            <a:pPr lvl="1"/>
            <a:endParaRPr lang="en-SG" altLang="ja-JP" sz="2400" dirty="0"/>
          </a:p>
          <a:p>
            <a:r>
              <a:rPr lang="en-SG" altLang="ja-JP" dirty="0"/>
              <a:t>More human aggregation logic</a:t>
            </a:r>
          </a:p>
          <a:p>
            <a:endParaRPr lang="en-SG" altLang="ja-JP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75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52824" cy="1478570"/>
          </a:xfrm>
        </p:spPr>
        <p:txBody>
          <a:bodyPr>
            <a:normAutofit/>
          </a:bodyPr>
          <a:lstStyle/>
          <a:p>
            <a:r>
              <a:rPr lang="en-SG" altLang="ja-JP" dirty="0">
                <a:solidFill>
                  <a:srgbClr val="FFFF00"/>
                </a:solidFill>
              </a:rPr>
              <a:t>Common (Timeless) Game Design Problems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C5354F-6B71-4C3A-97A8-4AF0E12C5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861127"/>
              </p:ext>
            </p:extLst>
          </p:nvPr>
        </p:nvGraphicFramePr>
        <p:xfrm>
          <a:off x="538578" y="1357803"/>
          <a:ext cx="11114843" cy="373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15C3E0-455B-4083-BDED-8F6E4D4FEF72}"/>
              </a:ext>
            </a:extLst>
          </p:cNvPr>
          <p:cNvSpPr txBox="1"/>
          <p:nvPr/>
        </p:nvSpPr>
        <p:spPr>
          <a:xfrm>
            <a:off x="1141413" y="4493179"/>
            <a:ext cx="7052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These problems plague both developers and players!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Resources are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Prioritisation is key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2A24-C23F-493C-BAE4-14F44BDB1665}"/>
              </a:ext>
            </a:extLst>
          </p:cNvPr>
          <p:cNvSpPr txBox="1"/>
          <p:nvPr/>
        </p:nvSpPr>
        <p:spPr>
          <a:xfrm>
            <a:off x="8194369" y="551706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Source:</a:t>
            </a:r>
          </a:p>
          <a:p>
            <a:r>
              <a:rPr kumimoji="1" lang="en-SG" altLang="ja-JP" dirty="0">
                <a:hlinkClick r:id="rId8"/>
              </a:rPr>
              <a:t>“What went wrong? A survey of </a:t>
            </a:r>
            <a:br>
              <a:rPr kumimoji="1" lang="en-SG" altLang="ja-JP" dirty="0">
                <a:hlinkClick r:id="rId8"/>
              </a:rPr>
            </a:br>
            <a:r>
              <a:rPr kumimoji="1" lang="en-SG" altLang="ja-JP" dirty="0">
                <a:hlinkClick r:id="rId8"/>
              </a:rPr>
              <a:t>problems in game development”</a:t>
            </a:r>
          </a:p>
          <a:p>
            <a:pPr algn="ctr"/>
            <a:r>
              <a:rPr kumimoji="1" lang="en-SG" altLang="ja-JP" dirty="0">
                <a:hlinkClick r:id="rId8"/>
              </a:rPr>
              <a:t>(Petrillo, F. et al, 2009)</a:t>
            </a:r>
            <a:endParaRPr kumimoji="1" lang="en-SG" altLang="ja-JP" dirty="0"/>
          </a:p>
        </p:txBody>
      </p:sp>
    </p:spTree>
    <p:extLst>
      <p:ext uri="{BB962C8B-B14F-4D97-AF65-F5344CB8AC3E}">
        <p14:creationId xmlns:p14="http://schemas.microsoft.com/office/powerpoint/2010/main" val="2858992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32" y="209161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 – Method 4 advantages (2)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C9CA7FF8-F0D9-48F3-8C94-2F41CA988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95" y="2553956"/>
            <a:ext cx="1240715" cy="12407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9FD955-145D-4D4C-919D-307D436A618F}"/>
              </a:ext>
            </a:extLst>
          </p:cNvPr>
          <p:cNvSpPr txBox="1"/>
          <p:nvPr/>
        </p:nvSpPr>
        <p:spPr>
          <a:xfrm>
            <a:off x="807219" y="3772595"/>
            <a:ext cx="11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Review 1</a:t>
            </a:r>
            <a:endParaRPr kumimoji="1" lang="ja-JP" alt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C0F4623-0027-4E01-8C35-2B1D9AD9581A}"/>
              </a:ext>
            </a:extLst>
          </p:cNvPr>
          <p:cNvSpPr/>
          <p:nvPr/>
        </p:nvSpPr>
        <p:spPr>
          <a:xfrm>
            <a:off x="2008542" y="304206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B52F6BC-5FE6-4F5B-81C1-4D47B75DA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82475"/>
              </p:ext>
            </p:extLst>
          </p:nvPr>
        </p:nvGraphicFramePr>
        <p:xfrm>
          <a:off x="2788390" y="2032579"/>
          <a:ext cx="2753766" cy="2367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6970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756796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Sntmt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Content &amp; Auth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-1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Tactical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UX/UI, Perf, </a:t>
                      </a:r>
                      <a:r>
                        <a:rPr kumimoji="1" lang="en-SG" altLang="ja-JP" dirty="0" err="1"/>
                        <a:t>Stblty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0D1CA587-7DDC-4B69-9391-18CF8E1316DA}"/>
              </a:ext>
            </a:extLst>
          </p:cNvPr>
          <p:cNvSpPr/>
          <p:nvPr/>
        </p:nvSpPr>
        <p:spPr>
          <a:xfrm rot="18853315">
            <a:off x="5632234" y="481697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1375E1-EA20-4CF2-BB08-8B40FD7E3FBE}"/>
              </a:ext>
            </a:extLst>
          </p:cNvPr>
          <p:cNvSpPr txBox="1"/>
          <p:nvPr/>
        </p:nvSpPr>
        <p:spPr>
          <a:xfrm>
            <a:off x="2339754" y="1545899"/>
            <a:ext cx="365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Topic Sentiment Score for Review</a:t>
            </a:r>
            <a:endParaRPr kumimoji="1" lang="ja-JP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7B8D44-257D-43BC-8EE0-43F7002C407E}"/>
              </a:ext>
            </a:extLst>
          </p:cNvPr>
          <p:cNvSpPr txBox="1"/>
          <p:nvPr/>
        </p:nvSpPr>
        <p:spPr>
          <a:xfrm>
            <a:off x="8246913" y="1958777"/>
            <a:ext cx="34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Aggregate for whole dataset</a:t>
            </a:r>
            <a:endParaRPr kumimoji="1" lang="ja-JP" alt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7091F05-A283-4AFE-BFAD-A24B773DBF3C}"/>
              </a:ext>
            </a:extLst>
          </p:cNvPr>
          <p:cNvSpPr/>
          <p:nvPr/>
        </p:nvSpPr>
        <p:spPr>
          <a:xfrm rot="2492508">
            <a:off x="5626158" y="332093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5" name="Graphic 54" descr="Document">
            <a:extLst>
              <a:ext uri="{FF2B5EF4-FFF2-40B4-BE49-F238E27FC236}">
                <a16:creationId xmlns:a16="http://schemas.microsoft.com/office/drawing/2014/main" id="{03B47B63-7D1D-4F06-8D8E-1C59CFA0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216" y="4664739"/>
            <a:ext cx="1240715" cy="12407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C1E828-2CF4-4066-A693-6C7F109A4F5B}"/>
              </a:ext>
            </a:extLst>
          </p:cNvPr>
          <p:cNvSpPr txBox="1"/>
          <p:nvPr/>
        </p:nvSpPr>
        <p:spPr>
          <a:xfrm>
            <a:off x="815174" y="5873849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Last Review</a:t>
            </a:r>
            <a:endParaRPr kumimoji="1" lang="ja-JP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867263-9877-46B7-8566-8BE72C556722}"/>
              </a:ext>
            </a:extLst>
          </p:cNvPr>
          <p:cNvSpPr txBox="1"/>
          <p:nvPr/>
        </p:nvSpPr>
        <p:spPr>
          <a:xfrm>
            <a:off x="756690" y="4019596"/>
            <a:ext cx="11111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kumimoji="1" lang="ja-JP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9239483-B0F3-4C62-B8BA-0262266E19A1}"/>
              </a:ext>
            </a:extLst>
          </p:cNvPr>
          <p:cNvSpPr/>
          <p:nvPr/>
        </p:nvSpPr>
        <p:spPr>
          <a:xfrm>
            <a:off x="2042272" y="512436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A2AB8F31-25D3-4759-83E5-EA1E565DF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12363"/>
              </p:ext>
            </p:extLst>
          </p:nvPr>
        </p:nvGraphicFramePr>
        <p:xfrm>
          <a:off x="2788390" y="4593824"/>
          <a:ext cx="2753766" cy="12702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7610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716156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Sntmt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1EC639F-31C0-4A78-869A-D80DCEE12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72417"/>
              </p:ext>
            </p:extLst>
          </p:nvPr>
        </p:nvGraphicFramePr>
        <p:xfrm>
          <a:off x="6346936" y="2328109"/>
          <a:ext cx="5334613" cy="3422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84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061743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326721221"/>
                    </a:ext>
                  </a:extLst>
                </a:gridCol>
                <a:gridCol w="921701">
                  <a:extLst>
                    <a:ext uri="{9D8B030D-6E8A-4147-A177-3AD203B41FA5}">
                      <a16:colId xmlns:a16="http://schemas.microsoft.com/office/drawing/2014/main" val="2929619213"/>
                    </a:ext>
                  </a:extLst>
                </a:gridCol>
              </a:tblGrid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Pos</a:t>
                      </a:r>
                      <a:r>
                        <a:rPr kumimoji="1" lang="en-SG" altLang="ja-JP" dirty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Neutral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Neg %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Content &amp; Authenticity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73.8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16.1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05360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59.7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16.0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24.3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Gameplay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55.1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11.9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33.0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Tactical Gameplay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72.6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8.9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18.6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UX/UI, Performance, Stability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63.4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12.6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24.0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08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vs Spacy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 err="1"/>
              <a:t>SpaCy</a:t>
            </a:r>
            <a:endParaRPr lang="en-SG" altLang="ja-JP" sz="3600" dirty="0"/>
          </a:p>
          <a:p>
            <a:pPr lvl="2"/>
            <a:r>
              <a:rPr lang="en-SG" altLang="ja-JP" sz="2800" dirty="0"/>
              <a:t>General language processing tool</a:t>
            </a:r>
          </a:p>
          <a:p>
            <a:pPr lvl="2"/>
            <a:r>
              <a:rPr lang="en-SG" altLang="ja-JP" sz="2800" dirty="0"/>
              <a:t>Has sentence </a:t>
            </a:r>
            <a:r>
              <a:rPr lang="en-SG" altLang="ja-JP" sz="2800" dirty="0" err="1"/>
              <a:t>tokeniser</a:t>
            </a:r>
            <a:endParaRPr lang="en-SG" altLang="ja-JP" sz="2800" dirty="0"/>
          </a:p>
          <a:p>
            <a:pPr lvl="1"/>
            <a:r>
              <a:rPr lang="en-SG" altLang="ja-JP" sz="3600" dirty="0" err="1"/>
              <a:t>Syntok</a:t>
            </a:r>
            <a:endParaRPr lang="en-SG" altLang="ja-JP" sz="3600" dirty="0"/>
          </a:p>
          <a:p>
            <a:pPr lvl="2"/>
            <a:r>
              <a:rPr lang="en-SG" altLang="ja-JP" sz="2600" dirty="0"/>
              <a:t>Specialised tool for parsing paragraphs and sentences</a:t>
            </a:r>
          </a:p>
          <a:p>
            <a:pPr lvl="2"/>
            <a:r>
              <a:rPr lang="en-SG" altLang="ja-JP" sz="2600" dirty="0"/>
              <a:t>Has more coherent sentence </a:t>
            </a:r>
            <a:r>
              <a:rPr lang="en-SG" altLang="ja-JP" sz="2600" dirty="0" err="1"/>
              <a:t>tokeniser</a:t>
            </a:r>
            <a:endParaRPr lang="en-SG" altLang="ja-JP" sz="26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242286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8A57B-620D-46C1-A2EE-BFD14D373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952" r="39864" b="41952"/>
          <a:stretch/>
        </p:blipFill>
        <p:spPr>
          <a:xfrm>
            <a:off x="289930" y="0"/>
            <a:ext cx="5426158" cy="4869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vs Spacy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C496A3-E8A7-4D69-8874-341A2A14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213" y="1478570"/>
            <a:ext cx="1418907" cy="663085"/>
          </a:xfrm>
        </p:spPr>
        <p:txBody>
          <a:bodyPr/>
          <a:lstStyle/>
          <a:p>
            <a:pPr marL="0" indent="0">
              <a:buNone/>
            </a:pPr>
            <a:r>
              <a:rPr lang="en-SG" altLang="ja-JP" dirty="0" err="1"/>
              <a:t>SpaCy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27B00-BA4A-437F-AF5A-B08E554FE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22" b="49762"/>
          <a:stretch/>
        </p:blipFill>
        <p:spPr>
          <a:xfrm>
            <a:off x="5976638" y="2238606"/>
            <a:ext cx="5925432" cy="2380788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7973616" y="1478570"/>
            <a:ext cx="1418907" cy="66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 err="1"/>
              <a:t>Syntok</a:t>
            </a:r>
            <a:endParaRPr lang="ja-JP" alt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4A1FC53-AE34-4914-94A5-1A4C2A30CA7C}"/>
              </a:ext>
            </a:extLst>
          </p:cNvPr>
          <p:cNvSpPr txBox="1">
            <a:spLocks/>
          </p:cNvSpPr>
          <p:nvPr/>
        </p:nvSpPr>
        <p:spPr>
          <a:xfrm>
            <a:off x="2619692" y="5047887"/>
            <a:ext cx="161194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/>
              <a:t>41 sentences</a:t>
            </a:r>
            <a:endParaRPr lang="ja-JP" alt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7577772" y="5103476"/>
            <a:ext cx="232822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</a:rPr>
              <a:t>27 coherent sentences</a:t>
            </a:r>
            <a:endParaRPr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43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Paragraphing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1121093" y="1453460"/>
            <a:ext cx="7453947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 err="1"/>
              <a:t>Syntok</a:t>
            </a:r>
            <a:r>
              <a:rPr lang="en-SG" altLang="ja-JP" dirty="0"/>
              <a:t> &amp; </a:t>
            </a:r>
            <a:r>
              <a:rPr lang="en-SG" altLang="ja-JP" dirty="0" err="1"/>
              <a:t>expandContractions</a:t>
            </a:r>
            <a:r>
              <a:rPr lang="en-SG" altLang="ja-JP" dirty="0"/>
              <a:t>() accidentally interact to create paragraphs</a:t>
            </a:r>
            <a:endParaRPr lang="ja-JP" alt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1121092" y="5404540"/>
            <a:ext cx="7809548" cy="1128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</a:rPr>
              <a:t>27 coherent sentences </a:t>
            </a:r>
            <a:r>
              <a:rPr lang="en-SG" altLang="ja-JP" dirty="0">
                <a:solidFill>
                  <a:srgbClr val="FFFF00"/>
                </a:solidFill>
                <a:sym typeface="Wingdings" panose="05000000000000000000" pitchFamily="2" charset="2"/>
              </a:rPr>
              <a:t> 4 paragraphs!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  <a:sym typeface="Wingdings" panose="05000000000000000000" pitchFamily="2" charset="2"/>
              </a:rPr>
              <a:t>It also happens to be how the player intended for it to be read.</a:t>
            </a:r>
            <a:endParaRPr lang="ja-JP" alt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593B5-EC97-4E5D-80B5-E3572A5E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47" y="2007905"/>
            <a:ext cx="6410325" cy="312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73BA0-95DF-43B3-923A-A8460BDE4810}"/>
              </a:ext>
            </a:extLst>
          </p:cNvPr>
          <p:cNvSpPr/>
          <p:nvPr/>
        </p:nvSpPr>
        <p:spPr>
          <a:xfrm>
            <a:off x="1164909" y="2007905"/>
            <a:ext cx="6410325" cy="2679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CCBB-A3DB-42F2-B948-68ECDDE84577}"/>
              </a:ext>
            </a:extLst>
          </p:cNvPr>
          <p:cNvSpPr/>
          <p:nvPr/>
        </p:nvSpPr>
        <p:spPr>
          <a:xfrm>
            <a:off x="1161575" y="2296160"/>
            <a:ext cx="6410325" cy="9753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BF7E5-57A7-4B80-9A60-AD8A57BFC3F6}"/>
              </a:ext>
            </a:extLst>
          </p:cNvPr>
          <p:cNvSpPr/>
          <p:nvPr/>
        </p:nvSpPr>
        <p:spPr>
          <a:xfrm>
            <a:off x="1161574" y="3281100"/>
            <a:ext cx="6410325" cy="8032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53FC9-9116-49CB-BC5F-89CB38B6E596}"/>
              </a:ext>
            </a:extLst>
          </p:cNvPr>
          <p:cNvSpPr/>
          <p:nvPr/>
        </p:nvSpPr>
        <p:spPr>
          <a:xfrm>
            <a:off x="1169985" y="4084319"/>
            <a:ext cx="6410325" cy="601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680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41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Next Steps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28866"/>
          </a:xfrm>
        </p:spPr>
        <p:txBody>
          <a:bodyPr>
            <a:normAutofit/>
          </a:bodyPr>
          <a:lstStyle/>
          <a:p>
            <a:r>
              <a:rPr lang="en-SG" altLang="ja-JP" dirty="0"/>
              <a:t>SteamVox fulfils its intended purpose</a:t>
            </a:r>
          </a:p>
          <a:p>
            <a:endParaRPr lang="en-SG" altLang="ja-JP" dirty="0"/>
          </a:p>
          <a:p>
            <a:r>
              <a:rPr lang="en-SG" altLang="ja-JP" dirty="0"/>
              <a:t>Further explore paragraphing methodology</a:t>
            </a:r>
          </a:p>
          <a:p>
            <a:pPr lvl="1"/>
            <a:r>
              <a:rPr lang="en-SG" altLang="ja-JP" dirty="0"/>
              <a:t>Much more room to improve</a:t>
            </a:r>
          </a:p>
          <a:p>
            <a:endParaRPr lang="en-SG" altLang="ja-JP" dirty="0"/>
          </a:p>
          <a:p>
            <a:r>
              <a:rPr kumimoji="1" lang="en-SG" altLang="ja-JP" dirty="0"/>
              <a:t>Make SteamVox generally applicable across most games on Steam</a:t>
            </a:r>
          </a:p>
          <a:p>
            <a:pPr lvl="1"/>
            <a:r>
              <a:rPr lang="en-SG" altLang="ja-JP" dirty="0"/>
              <a:t>Train SteamVox on larger Steam dataset</a:t>
            </a:r>
          </a:p>
          <a:p>
            <a:pPr lvl="1"/>
            <a:r>
              <a:rPr lang="en-SG" altLang="ja-JP" dirty="0"/>
              <a:t>Tweak LDA Model further</a:t>
            </a:r>
          </a:p>
          <a:p>
            <a:endParaRPr kumimoji="1" lang="en-SG" altLang="ja-JP" dirty="0"/>
          </a:p>
        </p:txBody>
      </p:sp>
    </p:spTree>
    <p:extLst>
      <p:ext uri="{BB962C8B-B14F-4D97-AF65-F5344CB8AC3E}">
        <p14:creationId xmlns:p14="http://schemas.microsoft.com/office/powerpoint/2010/main" val="749740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50EB-ABD4-4539-9091-251C1D5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33" y="278561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8000" dirty="0">
                <a:solidFill>
                  <a:srgbClr val="FFFF00"/>
                </a:solidFill>
              </a:rPr>
              <a:t>Thank You!</a:t>
            </a:r>
            <a:endParaRPr kumimoji="1" lang="ja-JP" altLang="en-US" sz="8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92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C064-4AD1-42E2-A6BF-5055D55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SG" altLang="ja-JP" dirty="0"/>
              <a:t>References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85-07E9-416E-B06A-2A4E1244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3558"/>
          </a:xfrm>
        </p:spPr>
        <p:txBody>
          <a:bodyPr>
            <a:normAutofit fontScale="85000" lnSpcReduction="10000"/>
          </a:bodyPr>
          <a:lstStyle/>
          <a:p>
            <a:r>
              <a:rPr lang="en-GB" altLang="ja-JP" dirty="0" err="1"/>
              <a:t>DoctorSnapshot</a:t>
            </a:r>
            <a:r>
              <a:rPr lang="en-GB" altLang="ja-JP" dirty="0"/>
              <a:t> by </a:t>
            </a:r>
            <a:r>
              <a:rPr lang="en-GB" altLang="ja-JP" dirty="0" err="1"/>
              <a:t>nuwapi</a:t>
            </a:r>
            <a:r>
              <a:rPr lang="en-GB" altLang="ja-JP" dirty="0"/>
              <a:t> @ </a:t>
            </a:r>
            <a:r>
              <a:rPr lang="en-GB" altLang="ja-JP" dirty="0">
                <a:hlinkClick r:id="rId2"/>
              </a:rPr>
              <a:t>https://github.com/nuwapi/DoctorSnapshot/tree/master/src</a:t>
            </a:r>
            <a:endParaRPr lang="en-GB" altLang="ja-JP" dirty="0"/>
          </a:p>
          <a:p>
            <a:pPr lvl="1"/>
            <a:r>
              <a:rPr lang="en-GB" altLang="ja-JP" dirty="0">
                <a:hlinkClick r:id="rId3"/>
              </a:rPr>
              <a:t>https://blog.insightdatascience.com/topic-modeling-and-sentiment-analysis-to-pinpoint-the-perfect-doctor-6a8fdd4a3904</a:t>
            </a:r>
            <a:endParaRPr lang="en-GB" altLang="ja-JP" dirty="0"/>
          </a:p>
          <a:p>
            <a:r>
              <a:rPr lang="en-GB" altLang="ja-JP" dirty="0" err="1"/>
              <a:t>steamreviews</a:t>
            </a:r>
            <a:r>
              <a:rPr lang="en-GB" altLang="ja-JP" dirty="0"/>
              <a:t> scraper by </a:t>
            </a:r>
            <a:r>
              <a:rPr lang="en-GB" altLang="ja-JP" dirty="0" err="1"/>
              <a:t>woctezuma</a:t>
            </a:r>
            <a:r>
              <a:rPr lang="en-GB" altLang="ja-JP" dirty="0"/>
              <a:t> @ </a:t>
            </a:r>
            <a:r>
              <a:rPr lang="en-GB" altLang="ja-JP" dirty="0">
                <a:hlinkClick r:id="rId4"/>
              </a:rPr>
              <a:t>https://github.com/woctezuma/download-steam-reviews</a:t>
            </a:r>
            <a:endParaRPr lang="en-GB" altLang="ja-JP" dirty="0"/>
          </a:p>
          <a:p>
            <a:r>
              <a:rPr lang="en-GB" altLang="ja-JP" dirty="0" err="1"/>
              <a:t>expandContradictions</a:t>
            </a:r>
            <a:r>
              <a:rPr lang="en-GB" altLang="ja-JP" dirty="0"/>
              <a:t> by </a:t>
            </a:r>
            <a:r>
              <a:rPr lang="en-GB" altLang="ja-JP" dirty="0" err="1"/>
              <a:t>nealrs</a:t>
            </a:r>
            <a:r>
              <a:rPr lang="en-GB" altLang="ja-JP" dirty="0"/>
              <a:t> @ </a:t>
            </a:r>
            <a:r>
              <a:rPr lang="en-GB" altLang="ja-JP" dirty="0">
                <a:hlinkClick r:id="rId5"/>
              </a:rPr>
              <a:t>https://gist.github.com/nealrs/96342d8231b75cf4bb82</a:t>
            </a:r>
            <a:endParaRPr lang="en-GB" altLang="ja-JP" dirty="0"/>
          </a:p>
          <a:p>
            <a:r>
              <a:rPr lang="en-GB" altLang="ja-JP" dirty="0" err="1"/>
              <a:t>syntok</a:t>
            </a:r>
            <a:r>
              <a:rPr lang="en-GB" altLang="ja-JP" dirty="0"/>
              <a:t> by </a:t>
            </a:r>
            <a:r>
              <a:rPr lang="en-GB" altLang="ja-JP" dirty="0" err="1"/>
              <a:t>fnl</a:t>
            </a:r>
            <a:r>
              <a:rPr lang="en-GB" altLang="ja-JP" dirty="0"/>
              <a:t> @ </a:t>
            </a:r>
            <a:r>
              <a:rPr lang="en-GB" altLang="ja-JP" dirty="0">
                <a:hlinkClick r:id="rId6"/>
              </a:rPr>
              <a:t>https://github.com/fnl/syntok</a:t>
            </a:r>
            <a:endParaRPr lang="en-GB" altLang="ja-JP" dirty="0"/>
          </a:p>
          <a:p>
            <a:r>
              <a:rPr lang="en-GB" altLang="ja-JP" dirty="0"/>
              <a:t>Guide to Topic Modelling with </a:t>
            </a:r>
            <a:r>
              <a:rPr lang="en-GB" altLang="ja-JP" dirty="0" err="1"/>
              <a:t>Gensim</a:t>
            </a:r>
            <a:r>
              <a:rPr lang="en-GB" altLang="ja-JP" dirty="0"/>
              <a:t> @ </a:t>
            </a:r>
            <a:r>
              <a:rPr lang="en-GB" altLang="ja-JP" dirty="0">
                <a:hlinkClick r:id="rId7"/>
              </a:rPr>
              <a:t>https://www.machinelearningplus.com/nlp/topic-modeling-gensim-python/</a:t>
            </a:r>
            <a:endParaRPr lang="en-GB" altLang="ja-JP" dirty="0"/>
          </a:p>
          <a:p>
            <a:r>
              <a:rPr lang="en-GB" altLang="ja-JP" dirty="0" err="1"/>
              <a:t>SpaCy</a:t>
            </a:r>
            <a:r>
              <a:rPr lang="en-GB" altLang="ja-JP" dirty="0"/>
              <a:t> documentation @ </a:t>
            </a:r>
            <a:r>
              <a:rPr lang="en-SG" altLang="ja-JP" dirty="0">
                <a:hlinkClick r:id="rId8"/>
              </a:rPr>
              <a:t>https://spacy.io/api/tokenizer</a:t>
            </a:r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17667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B3AAAE63-CFA1-44B3-BFEF-72704FD9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75236" y="2912710"/>
            <a:ext cx="3048672" cy="2059786"/>
          </a:xfrm>
          <a:prstGeom prst="rect">
            <a:avLst/>
          </a:prstGeom>
        </p:spPr>
      </p:pic>
      <p:pic>
        <p:nvPicPr>
          <p:cNvPr id="32" name="Graphic 31" descr="Fire">
            <a:extLst>
              <a:ext uri="{FF2B5EF4-FFF2-40B4-BE49-F238E27FC236}">
                <a16:creationId xmlns:a16="http://schemas.microsoft.com/office/drawing/2014/main" id="{211AFB93-E5A8-4CB3-B800-B424E9EB1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044" y="3758467"/>
            <a:ext cx="2130140" cy="2130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 dirty="0">
                <a:solidFill>
                  <a:srgbClr val="FFFF00"/>
                </a:solidFill>
              </a:rPr>
              <a:t>VIDEO GAMES: A TOUGH BUSINESS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1887980"/>
            <a:ext cx="9905999" cy="3541714"/>
          </a:xfrm>
        </p:spPr>
        <p:txBody>
          <a:bodyPr>
            <a:normAutofit/>
          </a:bodyPr>
          <a:lstStyle/>
          <a:p>
            <a:r>
              <a:rPr lang="en-SG" altLang="ja-JP" sz="3600" dirty="0"/>
              <a:t>Game publication and sales are </a:t>
            </a:r>
            <a:r>
              <a:rPr lang="en-SG" altLang="ja-JP" sz="3600" dirty="0">
                <a:solidFill>
                  <a:srgbClr val="FFFF00"/>
                </a:solidFill>
              </a:rPr>
              <a:t>time-sensitive</a:t>
            </a:r>
          </a:p>
        </p:txBody>
      </p:sp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4C753541-BDB5-4141-86CC-39F607D7C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564" y="2744437"/>
            <a:ext cx="914400" cy="914400"/>
          </a:xfrm>
          <a:prstGeom prst="rect">
            <a:avLst/>
          </a:prstGeom>
        </p:spPr>
      </p:pic>
      <p:pic>
        <p:nvPicPr>
          <p:cNvPr id="13" name="Graphic 12" descr="Neutral face with solid fill">
            <a:extLst>
              <a:ext uri="{FF2B5EF4-FFF2-40B4-BE49-F238E27FC236}">
                <a16:creationId xmlns:a16="http://schemas.microsoft.com/office/drawing/2014/main" id="{A3F7FA32-21D1-4637-9A27-AC86A2781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8939" y="3201637"/>
            <a:ext cx="914400" cy="914400"/>
          </a:xfrm>
          <a:prstGeom prst="rect">
            <a:avLst/>
          </a:prstGeom>
        </p:spPr>
      </p:pic>
      <p:pic>
        <p:nvPicPr>
          <p:cNvPr id="15" name="Graphic 14" descr="Confused face with solid fill">
            <a:extLst>
              <a:ext uri="{FF2B5EF4-FFF2-40B4-BE49-F238E27FC236}">
                <a16:creationId xmlns:a16="http://schemas.microsoft.com/office/drawing/2014/main" id="{7C3F98C1-4C5F-49EC-86EC-123979ABE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3563144"/>
            <a:ext cx="914400" cy="914400"/>
          </a:xfrm>
          <a:prstGeom prst="rect">
            <a:avLst/>
          </a:prstGeom>
        </p:spPr>
      </p:pic>
      <p:pic>
        <p:nvPicPr>
          <p:cNvPr id="17" name="Graphic 16" descr="Sad face with solid fill">
            <a:extLst>
              <a:ext uri="{FF2B5EF4-FFF2-40B4-BE49-F238E27FC236}">
                <a16:creationId xmlns:a16="http://schemas.microsoft.com/office/drawing/2014/main" id="{D93706FC-E298-4772-A176-855D2FF949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4" y="4035141"/>
            <a:ext cx="914400" cy="914400"/>
          </a:xfrm>
          <a:prstGeom prst="rect">
            <a:avLst/>
          </a:prstGeom>
        </p:spPr>
      </p:pic>
      <p:pic>
        <p:nvPicPr>
          <p:cNvPr id="19" name="Graphic 18" descr="Angry face with solid fill">
            <a:extLst>
              <a:ext uri="{FF2B5EF4-FFF2-40B4-BE49-F238E27FC236}">
                <a16:creationId xmlns:a16="http://schemas.microsoft.com/office/drawing/2014/main" id="{63988746-B0FC-448B-9A55-A95CC471F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02064" y="4477544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FBD58-FE34-4A33-8566-FBB95C99953B}"/>
              </a:ext>
            </a:extLst>
          </p:cNvPr>
          <p:cNvCxnSpPr/>
          <p:nvPr/>
        </p:nvCxnSpPr>
        <p:spPr>
          <a:xfrm>
            <a:off x="1724564" y="5888607"/>
            <a:ext cx="83065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1E0097-E42D-40D2-8D9D-A040BCEE8BBF}"/>
              </a:ext>
            </a:extLst>
          </p:cNvPr>
          <p:cNvSpPr txBox="1"/>
          <p:nvPr/>
        </p:nvSpPr>
        <p:spPr>
          <a:xfrm>
            <a:off x="9053917" y="605481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>
                <a:solidFill>
                  <a:srgbClr val="FFFF00"/>
                </a:solidFill>
              </a:rPr>
              <a:t>Time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A0B5608D-3BD7-4D5B-9777-7D7C2FEE7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360" y="3658837"/>
            <a:ext cx="2156807" cy="2156807"/>
          </a:xfrm>
          <a:prstGeom prst="rect">
            <a:avLst/>
          </a:prstGeom>
        </p:spPr>
      </p:pic>
      <p:pic>
        <p:nvPicPr>
          <p:cNvPr id="27" name="Graphic 26" descr="Dollar">
            <a:extLst>
              <a:ext uri="{FF2B5EF4-FFF2-40B4-BE49-F238E27FC236}">
                <a16:creationId xmlns:a16="http://schemas.microsoft.com/office/drawing/2014/main" id="{D365D665-E327-45F0-B01B-9E7877AACD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19310" y="4506515"/>
            <a:ext cx="1313657" cy="1313657"/>
          </a:xfrm>
          <a:prstGeom prst="rect">
            <a:avLst/>
          </a:prstGeom>
        </p:spPr>
      </p:pic>
      <p:pic>
        <p:nvPicPr>
          <p:cNvPr id="28" name="Graphic 27" descr="Dollar">
            <a:extLst>
              <a:ext uri="{FF2B5EF4-FFF2-40B4-BE49-F238E27FC236}">
                <a16:creationId xmlns:a16="http://schemas.microsoft.com/office/drawing/2014/main" id="{F532971E-7EAA-4605-8B18-F01584E63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78739" y="4905772"/>
            <a:ext cx="914400" cy="914400"/>
          </a:xfrm>
          <a:prstGeom prst="rect">
            <a:avLst/>
          </a:prstGeom>
        </p:spPr>
      </p:pic>
      <p:pic>
        <p:nvPicPr>
          <p:cNvPr id="29" name="Graphic 28" descr="Dollar">
            <a:extLst>
              <a:ext uri="{FF2B5EF4-FFF2-40B4-BE49-F238E27FC236}">
                <a16:creationId xmlns:a16="http://schemas.microsoft.com/office/drawing/2014/main" id="{DD2491D2-EF11-4D36-A862-B41FE48F7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33529" y="5197323"/>
            <a:ext cx="578005" cy="57800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CCFEC43-B413-453B-8000-FE91157C6FAF}"/>
              </a:ext>
            </a:extLst>
          </p:cNvPr>
          <p:cNvSpPr txBox="1"/>
          <p:nvPr/>
        </p:nvSpPr>
        <p:spPr>
          <a:xfrm>
            <a:off x="9098844" y="3460376"/>
            <a:ext cx="187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>
                <a:solidFill>
                  <a:schemeClr val="accent3">
                    <a:lumMod val="75000"/>
                  </a:schemeClr>
                </a:solidFill>
              </a:rPr>
              <a:t>@#%*!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4" name="Graphic 43" descr="Watch">
            <a:extLst>
              <a:ext uri="{FF2B5EF4-FFF2-40B4-BE49-F238E27FC236}">
                <a16:creationId xmlns:a16="http://schemas.microsoft.com/office/drawing/2014/main" id="{5A9FC422-26BC-45ED-ACFE-8AECEC8515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62169" y="5810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3241</Words>
  <Application>Microsoft Office PowerPoint</Application>
  <PresentationFormat>Widescreen</PresentationFormat>
  <Paragraphs>678</Paragraphs>
  <Slides>87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 Unicode MS</vt:lpstr>
      <vt:lpstr>游ゴシック</vt:lpstr>
      <vt:lpstr>Arial</vt:lpstr>
      <vt:lpstr>Tw Cen MT</vt:lpstr>
      <vt:lpstr>Circuit</vt:lpstr>
      <vt:lpstr>SteamVox </vt:lpstr>
      <vt:lpstr>SteamVox in a nutshell</vt:lpstr>
      <vt:lpstr>What is Steam?</vt:lpstr>
      <vt:lpstr>SteamVox in a nutshell</vt:lpstr>
      <vt:lpstr>Who Can Benefit From This Project?</vt:lpstr>
      <vt:lpstr>Why does SteamVox Matter?</vt:lpstr>
      <vt:lpstr>The Problem(S)</vt:lpstr>
      <vt:lpstr>Common (Timeless) Game Design Problems</vt:lpstr>
      <vt:lpstr>VIDEO GAMES: A TOUGH BUSINESS</vt:lpstr>
      <vt:lpstr>Real-World Example: Online Game Publication</vt:lpstr>
      <vt:lpstr>Problem Statement</vt:lpstr>
      <vt:lpstr>How does SteamVox help?</vt:lpstr>
      <vt:lpstr>Steamvox: An Overview</vt:lpstr>
      <vt:lpstr>Steamvox: An Overview</vt:lpstr>
      <vt:lpstr>SteamVox Snapshots (1)</vt:lpstr>
      <vt:lpstr>SteamVox Snapshots (2)</vt:lpstr>
      <vt:lpstr>SteamVox Snapshots (3)</vt:lpstr>
      <vt:lpstr>SteamVox Snapshots (3)</vt:lpstr>
      <vt:lpstr>What differentiates SteamVox?</vt:lpstr>
      <vt:lpstr>Steam Reviews</vt:lpstr>
      <vt:lpstr>Steam Reviews</vt:lpstr>
      <vt:lpstr>SteamVox on Tableau</vt:lpstr>
      <vt:lpstr>SteamVox on Tableau</vt:lpstr>
      <vt:lpstr>SteamVox v0.1 Dataset</vt:lpstr>
      <vt:lpstr>SteamVox v0.1 Dataset</vt:lpstr>
      <vt:lpstr>SteamVox Anatomy</vt:lpstr>
      <vt:lpstr>1. Scraping</vt:lpstr>
      <vt:lpstr>1. Scraping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 – Topics Identified</vt:lpstr>
      <vt:lpstr>TopiC 1: Content &amp; Authenticity</vt:lpstr>
      <vt:lpstr>Topic 2: Characters</vt:lpstr>
      <vt:lpstr>Topic 3: Strategic Gameplay</vt:lpstr>
      <vt:lpstr>Topic 4: Tactical Gameplay</vt:lpstr>
      <vt:lpstr>Topic 5: UX/UI, Performance, Stability</vt:lpstr>
      <vt:lpstr>4. Sentiment Analysis</vt:lpstr>
      <vt:lpstr>4. Sentiment Analysis</vt:lpstr>
      <vt:lpstr>4. Sentiment Analysis: Dealing with VADER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 – Method 4 advantages (1)</vt:lpstr>
      <vt:lpstr>4. Sentiment Analysis – Method 4 advantages (2)</vt:lpstr>
      <vt:lpstr>SteamVox Snapshots (3)</vt:lpstr>
      <vt:lpstr>Syntok vs Spacy</vt:lpstr>
      <vt:lpstr>Syntok vs Spacy</vt:lpstr>
      <vt:lpstr>Syntok Paragraphing</vt:lpstr>
      <vt:lpstr>Next Steps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SteamVox </dc:title>
  <dc:creator>Alfred Tang</dc:creator>
  <cp:lastModifiedBy>Alfred Tang</cp:lastModifiedBy>
  <cp:revision>4</cp:revision>
  <dcterms:created xsi:type="dcterms:W3CDTF">2019-07-31T14:32:30Z</dcterms:created>
  <dcterms:modified xsi:type="dcterms:W3CDTF">2019-08-01T00:59:13Z</dcterms:modified>
</cp:coreProperties>
</file>